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67" r:id="rId3"/>
    <p:sldId id="258" r:id="rId4"/>
    <p:sldId id="266" r:id="rId5"/>
    <p:sldId id="269" r:id="rId6"/>
    <p:sldId id="268" r:id="rId7"/>
    <p:sldId id="274" r:id="rId8"/>
    <p:sldId id="260" r:id="rId9"/>
    <p:sldId id="261" r:id="rId10"/>
    <p:sldId id="275" r:id="rId11"/>
    <p:sldId id="277" r:id="rId12"/>
    <p:sldId id="262" r:id="rId13"/>
    <p:sldId id="272" r:id="rId14"/>
    <p:sldId id="271" r:id="rId15"/>
    <p:sldId id="263" r:id="rId16"/>
    <p:sldId id="270" r:id="rId17"/>
    <p:sldId id="276"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0"/>
    <p:restoredTop sz="74143"/>
  </p:normalViewPr>
  <p:slideViewPr>
    <p:cSldViewPr snapToGrid="0" snapToObjects="1">
      <p:cViewPr varScale="1">
        <p:scale>
          <a:sx n="88" d="100"/>
          <a:sy n="88" d="100"/>
        </p:scale>
        <p:origin x="11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05C60F-C95F-7C4F-A2FB-2F0F25B951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262BF7E-6AF0-7F44-907B-DB4B99263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FC640-C32C-3B4E-9C16-0DDB64F54DC7}" type="datetimeFigureOut">
              <a:rPr lang="en-US" smtClean="0"/>
              <a:t>5/1/19</a:t>
            </a:fld>
            <a:endParaRPr lang="en-US"/>
          </a:p>
        </p:txBody>
      </p:sp>
      <p:sp>
        <p:nvSpPr>
          <p:cNvPr id="4" name="Footer Placeholder 3">
            <a:extLst>
              <a:ext uri="{FF2B5EF4-FFF2-40B4-BE49-F238E27FC236}">
                <a16:creationId xmlns:a16="http://schemas.microsoft.com/office/drawing/2014/main" id="{8EE34CB3-6A89-6142-8B26-38DE4BEA8D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2B92F0A-0925-B04A-8C65-1397F18D97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4E96F3-5DB9-614E-B09E-3F6E2F52579D}" type="slidenum">
              <a:rPr lang="en-US" smtClean="0"/>
              <a:t>‹#›</a:t>
            </a:fld>
            <a:endParaRPr lang="en-US"/>
          </a:p>
        </p:txBody>
      </p:sp>
    </p:spTree>
    <p:extLst>
      <p:ext uri="{BB962C8B-B14F-4D97-AF65-F5344CB8AC3E}">
        <p14:creationId xmlns:p14="http://schemas.microsoft.com/office/powerpoint/2010/main" val="304876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3EEFA-EE4A-CD43-902F-4F1465B8E398}" type="datetimeFigureOut">
              <a:rPr lang="en-US" smtClean="0"/>
              <a:t>5/1/19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B4BCD-E36B-984C-9A4D-D5785FA65A1B}" type="slidenum">
              <a:rPr lang="en-US" smtClean="0"/>
              <a:t>‹#›</a:t>
            </a:fld>
            <a:endParaRPr lang="en-US"/>
          </a:p>
        </p:txBody>
      </p:sp>
    </p:spTree>
    <p:extLst>
      <p:ext uri="{BB962C8B-B14F-4D97-AF65-F5344CB8AC3E}">
        <p14:creationId xmlns:p14="http://schemas.microsoft.com/office/powerpoint/2010/main" val="4284500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Salutations and felicitations, I am David Helminiak and today I will be presenting on the development of the Wasserstein deep convolutional generative learning adversarial network for dynamic sparse sampling. </a:t>
            </a:r>
          </a:p>
        </p:txBody>
      </p:sp>
      <p:sp>
        <p:nvSpPr>
          <p:cNvPr id="4" name="Slide Number Placeholder 3"/>
          <p:cNvSpPr>
            <a:spLocks noGrp="1"/>
          </p:cNvSpPr>
          <p:nvPr>
            <p:ph type="sldNum" sz="quarter" idx="5"/>
          </p:nvPr>
        </p:nvSpPr>
        <p:spPr/>
        <p:txBody>
          <a:bodyPr/>
          <a:lstStyle/>
          <a:p>
            <a:fld id="{238B4BCD-E36B-984C-9A4D-D5785FA65A1B}" type="slidenum">
              <a:rPr lang="en-US" smtClean="0"/>
              <a:t>1</a:t>
            </a:fld>
            <a:endParaRPr lang="en-US"/>
          </a:p>
        </p:txBody>
      </p:sp>
    </p:spTree>
    <p:extLst>
      <p:ext uri="{BB962C8B-B14F-4D97-AF65-F5344CB8AC3E}">
        <p14:creationId xmlns:p14="http://schemas.microsoft.com/office/powerpoint/2010/main" val="911988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MNIST this works alright, but not so well for the other sets.</a:t>
            </a:r>
          </a:p>
          <a:p>
            <a:endParaRPr lang="en-US" dirty="0"/>
          </a:p>
        </p:txBody>
      </p:sp>
      <p:sp>
        <p:nvSpPr>
          <p:cNvPr id="4" name="Slide Number Placeholder 3"/>
          <p:cNvSpPr>
            <a:spLocks noGrp="1"/>
          </p:cNvSpPr>
          <p:nvPr>
            <p:ph type="sldNum" sz="quarter" idx="5"/>
          </p:nvPr>
        </p:nvSpPr>
        <p:spPr/>
        <p:txBody>
          <a:bodyPr/>
          <a:lstStyle/>
          <a:p>
            <a:fld id="{238B4BCD-E36B-984C-9A4D-D5785FA65A1B}" type="slidenum">
              <a:rPr lang="en-US" smtClean="0"/>
              <a:t>10</a:t>
            </a:fld>
            <a:endParaRPr lang="en-US"/>
          </a:p>
        </p:txBody>
      </p:sp>
    </p:spTree>
    <p:extLst>
      <p:ext uri="{BB962C8B-B14F-4D97-AF65-F5344CB8AC3E}">
        <p14:creationId xmlns:p14="http://schemas.microsoft.com/office/powerpoint/2010/main" val="352291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experience some degree of mode collapse. </a:t>
            </a:r>
          </a:p>
        </p:txBody>
      </p:sp>
      <p:sp>
        <p:nvSpPr>
          <p:cNvPr id="4" name="Slide Number Placeholder 3"/>
          <p:cNvSpPr>
            <a:spLocks noGrp="1"/>
          </p:cNvSpPr>
          <p:nvPr>
            <p:ph type="sldNum" sz="quarter" idx="5"/>
          </p:nvPr>
        </p:nvSpPr>
        <p:spPr/>
        <p:txBody>
          <a:bodyPr/>
          <a:lstStyle/>
          <a:p>
            <a:fld id="{238B4BCD-E36B-984C-9A4D-D5785FA65A1B}" type="slidenum">
              <a:rPr lang="en-US" smtClean="0"/>
              <a:t>11</a:t>
            </a:fld>
            <a:endParaRPr lang="en-US"/>
          </a:p>
        </p:txBody>
      </p:sp>
    </p:spTree>
    <p:extLst>
      <p:ext uri="{BB962C8B-B14F-4D97-AF65-F5344CB8AC3E}">
        <p14:creationId xmlns:p14="http://schemas.microsoft.com/office/powerpoint/2010/main" val="1448818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SLADS on the pancreatic set, on the left here, MSE and SSIM levels were averaged over all of the testing data for each training sample added. Even though SLADS produces good results and it can be seen to converge, its performance peaks with only a couple training samples. On the right is the distribution for the testing data and you can observe that the more data sampled the better the reconstruction. </a:t>
            </a:r>
          </a:p>
        </p:txBody>
      </p:sp>
      <p:sp>
        <p:nvSpPr>
          <p:cNvPr id="4" name="Slide Number Placeholder 3"/>
          <p:cNvSpPr>
            <a:spLocks noGrp="1"/>
          </p:cNvSpPr>
          <p:nvPr>
            <p:ph type="sldNum" sz="quarter" idx="5"/>
          </p:nvPr>
        </p:nvSpPr>
        <p:spPr/>
        <p:txBody>
          <a:bodyPr/>
          <a:lstStyle/>
          <a:p>
            <a:fld id="{238B4BCD-E36B-984C-9A4D-D5785FA65A1B}" type="slidenum">
              <a:rPr lang="en-US" smtClean="0"/>
              <a:t>12</a:t>
            </a:fld>
            <a:endParaRPr lang="en-US"/>
          </a:p>
        </p:txBody>
      </p:sp>
    </p:spTree>
    <p:extLst>
      <p:ext uri="{BB962C8B-B14F-4D97-AF65-F5344CB8AC3E}">
        <p14:creationId xmlns:p14="http://schemas.microsoft.com/office/powerpoint/2010/main" val="3831103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GAN failed miserably despite converging. </a:t>
            </a:r>
          </a:p>
        </p:txBody>
      </p:sp>
      <p:sp>
        <p:nvSpPr>
          <p:cNvPr id="4" name="Slide Number Placeholder 3"/>
          <p:cNvSpPr>
            <a:spLocks noGrp="1"/>
          </p:cNvSpPr>
          <p:nvPr>
            <p:ph type="sldNum" sz="quarter" idx="5"/>
          </p:nvPr>
        </p:nvSpPr>
        <p:spPr/>
        <p:txBody>
          <a:bodyPr/>
          <a:lstStyle/>
          <a:p>
            <a:fld id="{238B4BCD-E36B-984C-9A4D-D5785FA65A1B}" type="slidenum">
              <a:rPr lang="en-US" smtClean="0"/>
              <a:t>13</a:t>
            </a:fld>
            <a:endParaRPr lang="en-US"/>
          </a:p>
        </p:txBody>
      </p:sp>
    </p:spTree>
    <p:extLst>
      <p:ext uri="{BB962C8B-B14F-4D97-AF65-F5344CB8AC3E}">
        <p14:creationId xmlns:p14="http://schemas.microsoft.com/office/powerpoint/2010/main" val="1466852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SLADS performed equally well for the sandstone reconstruction.</a:t>
            </a:r>
          </a:p>
        </p:txBody>
      </p:sp>
      <p:sp>
        <p:nvSpPr>
          <p:cNvPr id="4" name="Slide Number Placeholder 3"/>
          <p:cNvSpPr>
            <a:spLocks noGrp="1"/>
          </p:cNvSpPr>
          <p:nvPr>
            <p:ph type="sldNum" sz="quarter" idx="5"/>
          </p:nvPr>
        </p:nvSpPr>
        <p:spPr/>
        <p:txBody>
          <a:bodyPr/>
          <a:lstStyle/>
          <a:p>
            <a:fld id="{238B4BCD-E36B-984C-9A4D-D5785FA65A1B}" type="slidenum">
              <a:rPr lang="en-US" smtClean="0"/>
              <a:t>14</a:t>
            </a:fld>
            <a:endParaRPr lang="en-US"/>
          </a:p>
        </p:txBody>
      </p:sp>
    </p:spTree>
    <p:extLst>
      <p:ext uri="{BB962C8B-B14F-4D97-AF65-F5344CB8AC3E}">
        <p14:creationId xmlns:p14="http://schemas.microsoft.com/office/powerpoint/2010/main" val="2535107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GAN once again failed magnificently. </a:t>
            </a:r>
          </a:p>
        </p:txBody>
      </p:sp>
      <p:sp>
        <p:nvSpPr>
          <p:cNvPr id="4" name="Slide Number Placeholder 3"/>
          <p:cNvSpPr>
            <a:spLocks noGrp="1"/>
          </p:cNvSpPr>
          <p:nvPr>
            <p:ph type="sldNum" sz="quarter" idx="5"/>
          </p:nvPr>
        </p:nvSpPr>
        <p:spPr/>
        <p:txBody>
          <a:bodyPr/>
          <a:lstStyle/>
          <a:p>
            <a:fld id="{238B4BCD-E36B-984C-9A4D-D5785FA65A1B}" type="slidenum">
              <a:rPr lang="en-US" smtClean="0"/>
              <a:t>15</a:t>
            </a:fld>
            <a:endParaRPr lang="en-US"/>
          </a:p>
        </p:txBody>
      </p:sp>
    </p:spTree>
    <p:extLst>
      <p:ext uri="{BB962C8B-B14F-4D97-AF65-F5344CB8AC3E}">
        <p14:creationId xmlns:p14="http://schemas.microsoft.com/office/powerpoint/2010/main" val="3826645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generated binary masks against those manually performed, SLADS actually does a really good job and the GAN continues its convalescence. </a:t>
            </a:r>
          </a:p>
        </p:txBody>
      </p:sp>
      <p:sp>
        <p:nvSpPr>
          <p:cNvPr id="4" name="Slide Number Placeholder 3"/>
          <p:cNvSpPr>
            <a:spLocks noGrp="1"/>
          </p:cNvSpPr>
          <p:nvPr>
            <p:ph type="sldNum" sz="quarter" idx="5"/>
          </p:nvPr>
        </p:nvSpPr>
        <p:spPr/>
        <p:txBody>
          <a:bodyPr/>
          <a:lstStyle/>
          <a:p>
            <a:fld id="{238B4BCD-E36B-984C-9A4D-D5785FA65A1B}" type="slidenum">
              <a:rPr lang="en-US" smtClean="0"/>
              <a:t>16</a:t>
            </a:fld>
            <a:endParaRPr lang="en-US"/>
          </a:p>
        </p:txBody>
      </p:sp>
    </p:spTree>
    <p:extLst>
      <p:ext uri="{BB962C8B-B14F-4D97-AF65-F5344CB8AC3E}">
        <p14:creationId xmlns:p14="http://schemas.microsoft.com/office/powerpoint/2010/main" val="2189766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work aims to tease out better parameters and loss functions for the GAN, possibly implementing a gradient penalty method and some in-training adjustment of the learning rate. </a:t>
            </a:r>
          </a:p>
          <a:p>
            <a:r>
              <a:rPr lang="en-US" dirty="0"/>
              <a:t>SLADS is currently bound to the CPU though improved with multithreading, so I would like to add GPU support to it. </a:t>
            </a:r>
          </a:p>
          <a:p>
            <a:endParaRPr lang="en-US" dirty="0"/>
          </a:p>
        </p:txBody>
      </p:sp>
      <p:sp>
        <p:nvSpPr>
          <p:cNvPr id="4" name="Slide Number Placeholder 3"/>
          <p:cNvSpPr>
            <a:spLocks noGrp="1"/>
          </p:cNvSpPr>
          <p:nvPr>
            <p:ph type="sldNum" sz="quarter" idx="5"/>
          </p:nvPr>
        </p:nvSpPr>
        <p:spPr/>
        <p:txBody>
          <a:bodyPr/>
          <a:lstStyle/>
          <a:p>
            <a:fld id="{238B4BCD-E36B-984C-9A4D-D5785FA65A1B}" type="slidenum">
              <a:rPr lang="en-US" smtClean="0"/>
              <a:t>17</a:t>
            </a:fld>
            <a:endParaRPr lang="en-US"/>
          </a:p>
        </p:txBody>
      </p:sp>
    </p:spTree>
    <p:extLst>
      <p:ext uri="{BB962C8B-B14F-4D97-AF65-F5344CB8AC3E}">
        <p14:creationId xmlns:p14="http://schemas.microsoft.com/office/powerpoint/2010/main" val="4172706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B4BCD-E36B-984C-9A4D-D5785FA65A1B}" type="slidenum">
              <a:rPr lang="en-US" smtClean="0"/>
              <a:t>18</a:t>
            </a:fld>
            <a:endParaRPr lang="en-US"/>
          </a:p>
        </p:txBody>
      </p:sp>
    </p:spTree>
    <p:extLst>
      <p:ext uri="{BB962C8B-B14F-4D97-AF65-F5344CB8AC3E}">
        <p14:creationId xmlns:p14="http://schemas.microsoft.com/office/powerpoint/2010/main" val="223544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motivation was the reduction of scanning acquisition times for tissue, particularly in order to reduce radiation exposure and improve throughput. The Chemistry Department at Purdue provided a set of pancreatic islets that were used herein. </a:t>
            </a:r>
          </a:p>
        </p:txBody>
      </p:sp>
      <p:sp>
        <p:nvSpPr>
          <p:cNvPr id="4" name="Slide Number Placeholder 3"/>
          <p:cNvSpPr>
            <a:spLocks noGrp="1"/>
          </p:cNvSpPr>
          <p:nvPr>
            <p:ph type="sldNum" sz="quarter" idx="5"/>
          </p:nvPr>
        </p:nvSpPr>
        <p:spPr/>
        <p:txBody>
          <a:bodyPr/>
          <a:lstStyle/>
          <a:p>
            <a:fld id="{238B4BCD-E36B-984C-9A4D-D5785FA65A1B}" type="slidenum">
              <a:rPr lang="en-US" smtClean="0"/>
              <a:t>2</a:t>
            </a:fld>
            <a:endParaRPr lang="en-US"/>
          </a:p>
        </p:txBody>
      </p:sp>
    </p:spTree>
    <p:extLst>
      <p:ext uri="{BB962C8B-B14F-4D97-AF65-F5344CB8AC3E}">
        <p14:creationId xmlns:p14="http://schemas.microsoft.com/office/powerpoint/2010/main" val="138733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have had another problem that’s a bit difficult to ignore…my brother is working on his PhD in the Shock Physics Lab. His work is on uniaxial strain and oblique impact studies to characterize stress and strain states for sandstone; launching samples with a pneumatic accelerator, which you can only really do once. To characterize samples for better simulation he used the university’s scanning electron microscope.</a:t>
            </a:r>
          </a:p>
        </p:txBody>
      </p:sp>
      <p:sp>
        <p:nvSpPr>
          <p:cNvPr id="4" name="Slide Number Placeholder 3"/>
          <p:cNvSpPr>
            <a:spLocks noGrp="1"/>
          </p:cNvSpPr>
          <p:nvPr>
            <p:ph type="sldNum" sz="quarter" idx="5"/>
          </p:nvPr>
        </p:nvSpPr>
        <p:spPr/>
        <p:txBody>
          <a:bodyPr/>
          <a:lstStyle/>
          <a:p>
            <a:fld id="{238B4BCD-E36B-984C-9A4D-D5785FA65A1B}" type="slidenum">
              <a:rPr lang="en-US" smtClean="0"/>
              <a:t>3</a:t>
            </a:fld>
            <a:endParaRPr lang="en-US"/>
          </a:p>
        </p:txBody>
      </p:sp>
    </p:spTree>
    <p:extLst>
      <p:ext uri="{BB962C8B-B14F-4D97-AF65-F5344CB8AC3E}">
        <p14:creationId xmlns:p14="http://schemas.microsoft.com/office/powerpoint/2010/main" val="188671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promptly had a lot of issues in isolating grain boundaries with traditional thresholding. Sandstone is quite non-homogeneous, and there was construction going on when he did the scan. </a:t>
            </a:r>
          </a:p>
        </p:txBody>
      </p:sp>
      <p:sp>
        <p:nvSpPr>
          <p:cNvPr id="4" name="Slide Number Placeholder 3"/>
          <p:cNvSpPr>
            <a:spLocks noGrp="1"/>
          </p:cNvSpPr>
          <p:nvPr>
            <p:ph type="sldNum" sz="quarter" idx="5"/>
          </p:nvPr>
        </p:nvSpPr>
        <p:spPr/>
        <p:txBody>
          <a:bodyPr/>
          <a:lstStyle/>
          <a:p>
            <a:fld id="{238B4BCD-E36B-984C-9A4D-D5785FA65A1B}" type="slidenum">
              <a:rPr lang="en-US" smtClean="0"/>
              <a:t>4</a:t>
            </a:fld>
            <a:endParaRPr lang="en-US"/>
          </a:p>
        </p:txBody>
      </p:sp>
    </p:spTree>
    <p:extLst>
      <p:ext uri="{BB962C8B-B14F-4D97-AF65-F5344CB8AC3E}">
        <p14:creationId xmlns:p14="http://schemas.microsoft.com/office/powerpoint/2010/main" val="380733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the same. You use a machine learning model to perform a reconstruction of the full image selecting only pixels to improve information gain. This gives both predictions of where additional scanning should be done in a sample and also happens to create a binary mask. </a:t>
            </a:r>
          </a:p>
        </p:txBody>
      </p:sp>
      <p:sp>
        <p:nvSpPr>
          <p:cNvPr id="4" name="Slide Number Placeholder 3"/>
          <p:cNvSpPr>
            <a:spLocks noGrp="1"/>
          </p:cNvSpPr>
          <p:nvPr>
            <p:ph type="sldNum" sz="quarter" idx="5"/>
          </p:nvPr>
        </p:nvSpPr>
        <p:spPr/>
        <p:txBody>
          <a:bodyPr/>
          <a:lstStyle/>
          <a:p>
            <a:fld id="{238B4BCD-E36B-984C-9A4D-D5785FA65A1B}" type="slidenum">
              <a:rPr lang="en-US" smtClean="0"/>
              <a:t>5</a:t>
            </a:fld>
            <a:endParaRPr lang="en-US"/>
          </a:p>
        </p:txBody>
      </p:sp>
    </p:spTree>
    <p:extLst>
      <p:ext uri="{BB962C8B-B14F-4D97-AF65-F5344CB8AC3E}">
        <p14:creationId xmlns:p14="http://schemas.microsoft.com/office/powerpoint/2010/main" val="366369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existing linear modeling approach is SLADS, that selects pixels that maximize the minimization of total distortion in a given image, but this does have limitations that can be theoretically overcome with more advanced models such as the GAN framework. </a:t>
            </a:r>
          </a:p>
        </p:txBody>
      </p:sp>
      <p:sp>
        <p:nvSpPr>
          <p:cNvPr id="4" name="Slide Number Placeholder 3"/>
          <p:cNvSpPr>
            <a:spLocks noGrp="1"/>
          </p:cNvSpPr>
          <p:nvPr>
            <p:ph type="sldNum" sz="quarter" idx="5"/>
          </p:nvPr>
        </p:nvSpPr>
        <p:spPr/>
        <p:txBody>
          <a:bodyPr/>
          <a:lstStyle/>
          <a:p>
            <a:fld id="{238B4BCD-E36B-984C-9A4D-D5785FA65A1B}" type="slidenum">
              <a:rPr lang="en-US" smtClean="0"/>
              <a:t>6</a:t>
            </a:fld>
            <a:endParaRPr lang="en-US"/>
          </a:p>
        </p:txBody>
      </p:sp>
    </p:spTree>
    <p:extLst>
      <p:ext uri="{BB962C8B-B14F-4D97-AF65-F5344CB8AC3E}">
        <p14:creationId xmlns:p14="http://schemas.microsoft.com/office/powerpoint/2010/main" val="2318454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here’s SLADS as it operates on the Pancreatic set on top and sandstone on the bottom</a:t>
            </a:r>
          </a:p>
        </p:txBody>
      </p:sp>
      <p:sp>
        <p:nvSpPr>
          <p:cNvPr id="4" name="Slide Number Placeholder 3"/>
          <p:cNvSpPr>
            <a:spLocks noGrp="1"/>
          </p:cNvSpPr>
          <p:nvPr>
            <p:ph type="sldNum" sz="quarter" idx="5"/>
          </p:nvPr>
        </p:nvSpPr>
        <p:spPr/>
        <p:txBody>
          <a:bodyPr/>
          <a:lstStyle/>
          <a:p>
            <a:fld id="{238B4BCD-E36B-984C-9A4D-D5785FA65A1B}" type="slidenum">
              <a:rPr lang="en-US" smtClean="0"/>
              <a:t>7</a:t>
            </a:fld>
            <a:endParaRPr lang="en-US"/>
          </a:p>
        </p:txBody>
      </p:sp>
    </p:spTree>
    <p:extLst>
      <p:ext uri="{BB962C8B-B14F-4D97-AF65-F5344CB8AC3E}">
        <p14:creationId xmlns:p14="http://schemas.microsoft.com/office/powerpoint/2010/main" val="1061402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generative adversarial network comprises 2 sub networks. The generator takes in a noise and produces fake results and the discriminator determines how likely it is that a result is real or fake. Convolutional windows extend this to 2 dimensions. Initial testing was done with MNIST and can be seen to converge quite nicely. </a:t>
            </a:r>
          </a:p>
        </p:txBody>
      </p:sp>
      <p:sp>
        <p:nvSpPr>
          <p:cNvPr id="4" name="Slide Number Placeholder 3"/>
          <p:cNvSpPr>
            <a:spLocks noGrp="1"/>
          </p:cNvSpPr>
          <p:nvPr>
            <p:ph type="sldNum" sz="quarter" idx="5"/>
          </p:nvPr>
        </p:nvSpPr>
        <p:spPr/>
        <p:txBody>
          <a:bodyPr/>
          <a:lstStyle/>
          <a:p>
            <a:fld id="{238B4BCD-E36B-984C-9A4D-D5785FA65A1B}" type="slidenum">
              <a:rPr lang="en-US" smtClean="0"/>
              <a:t>8</a:t>
            </a:fld>
            <a:endParaRPr lang="en-US"/>
          </a:p>
        </p:txBody>
      </p:sp>
    </p:spTree>
    <p:extLst>
      <p:ext uri="{BB962C8B-B14F-4D97-AF65-F5344CB8AC3E}">
        <p14:creationId xmlns:p14="http://schemas.microsoft.com/office/powerpoint/2010/main" val="2610160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GANs are ridiculously sensitive, having exploding gradients, or drastic overfitting in mode collapse. WGANs reduce these risks with significant architecture changes. Overall for this procedure, after training, for each pixel added to the reconstruction, an input vector has to be optimized to produce reconstructions containing those pixel values using gradient descent. </a:t>
            </a:r>
          </a:p>
        </p:txBody>
      </p:sp>
      <p:sp>
        <p:nvSpPr>
          <p:cNvPr id="4" name="Slide Number Placeholder 3"/>
          <p:cNvSpPr>
            <a:spLocks noGrp="1"/>
          </p:cNvSpPr>
          <p:nvPr>
            <p:ph type="sldNum" sz="quarter" idx="5"/>
          </p:nvPr>
        </p:nvSpPr>
        <p:spPr/>
        <p:txBody>
          <a:bodyPr/>
          <a:lstStyle/>
          <a:p>
            <a:fld id="{238B4BCD-E36B-984C-9A4D-D5785FA65A1B}" type="slidenum">
              <a:rPr lang="en-US" smtClean="0"/>
              <a:t>9</a:t>
            </a:fld>
            <a:endParaRPr lang="en-US"/>
          </a:p>
        </p:txBody>
      </p:sp>
    </p:spTree>
    <p:extLst>
      <p:ext uri="{BB962C8B-B14F-4D97-AF65-F5344CB8AC3E}">
        <p14:creationId xmlns:p14="http://schemas.microsoft.com/office/powerpoint/2010/main" val="839001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3017-3469-144C-BC9D-DB1A204FD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887E79-B8E8-474A-9105-56A66D62B8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7BEDF0-6DDF-D84B-9554-DE5BDC3562E1}"/>
              </a:ext>
            </a:extLst>
          </p:cNvPr>
          <p:cNvSpPr>
            <a:spLocks noGrp="1"/>
          </p:cNvSpPr>
          <p:nvPr>
            <p:ph type="dt" sz="half" idx="10"/>
          </p:nvPr>
        </p:nvSpPr>
        <p:spPr/>
        <p:txBody>
          <a:bodyPr/>
          <a:lstStyle/>
          <a:p>
            <a:fld id="{D479A0F8-B83B-ED4C-A671-43F1A083EB2A}" type="datetime1">
              <a:rPr lang="en-US" smtClean="0"/>
              <a:t>5/1/19</a:t>
            </a:fld>
            <a:endParaRPr lang="en-US"/>
          </a:p>
        </p:txBody>
      </p:sp>
      <p:sp>
        <p:nvSpPr>
          <p:cNvPr id="5" name="Footer Placeholder 4">
            <a:extLst>
              <a:ext uri="{FF2B5EF4-FFF2-40B4-BE49-F238E27FC236}">
                <a16:creationId xmlns:a16="http://schemas.microsoft.com/office/drawing/2014/main" id="{898D8A08-ADB7-E34C-A003-D8AE099007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B63AE-AD36-BB4C-8511-E294F5E44FDF}"/>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3097267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5D6F-882B-A841-9BBC-CD7AB918F0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4ABCED-5059-5049-ACDA-911069B243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81E10-421C-0F4C-8B28-06493B22CD16}"/>
              </a:ext>
            </a:extLst>
          </p:cNvPr>
          <p:cNvSpPr>
            <a:spLocks noGrp="1"/>
          </p:cNvSpPr>
          <p:nvPr>
            <p:ph type="dt" sz="half" idx="10"/>
          </p:nvPr>
        </p:nvSpPr>
        <p:spPr/>
        <p:txBody>
          <a:bodyPr/>
          <a:lstStyle/>
          <a:p>
            <a:fld id="{FA09D2AF-FB80-2248-942D-E81B33A827C8}" type="datetime1">
              <a:rPr lang="en-US" smtClean="0"/>
              <a:t>5/1/19</a:t>
            </a:fld>
            <a:endParaRPr lang="en-US"/>
          </a:p>
        </p:txBody>
      </p:sp>
      <p:sp>
        <p:nvSpPr>
          <p:cNvPr id="5" name="Footer Placeholder 4">
            <a:extLst>
              <a:ext uri="{FF2B5EF4-FFF2-40B4-BE49-F238E27FC236}">
                <a16:creationId xmlns:a16="http://schemas.microsoft.com/office/drawing/2014/main" id="{B2E4CA0E-6325-7E4C-883C-50FD34452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83BFE-CEE7-AC4E-A73D-C6FAF17B3693}"/>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2983709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91D01-8497-E148-9FA6-C9D2760171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DB546B-6857-604A-A81A-7EF9578591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AC6A8-3628-2A43-8BAD-D670146E6BDA}"/>
              </a:ext>
            </a:extLst>
          </p:cNvPr>
          <p:cNvSpPr>
            <a:spLocks noGrp="1"/>
          </p:cNvSpPr>
          <p:nvPr>
            <p:ph type="dt" sz="half" idx="10"/>
          </p:nvPr>
        </p:nvSpPr>
        <p:spPr/>
        <p:txBody>
          <a:bodyPr/>
          <a:lstStyle/>
          <a:p>
            <a:fld id="{6672E7E4-AC87-5844-B6AA-A031E2C9E1D9}" type="datetime1">
              <a:rPr lang="en-US" smtClean="0"/>
              <a:t>5/1/19</a:t>
            </a:fld>
            <a:endParaRPr lang="en-US"/>
          </a:p>
        </p:txBody>
      </p:sp>
      <p:sp>
        <p:nvSpPr>
          <p:cNvPr id="5" name="Footer Placeholder 4">
            <a:extLst>
              <a:ext uri="{FF2B5EF4-FFF2-40B4-BE49-F238E27FC236}">
                <a16:creationId xmlns:a16="http://schemas.microsoft.com/office/drawing/2014/main" id="{99F65D84-99F0-C241-B74B-9ADC60C2D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1F0B6-5AD2-4545-980B-E4165461B4CE}"/>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81371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387A-AAC4-BA4A-BF26-BF28078D91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098059-62F4-6442-9EFB-3748418FD6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D07CB-1381-F843-8EC1-3ED4274D8E16}"/>
              </a:ext>
            </a:extLst>
          </p:cNvPr>
          <p:cNvSpPr>
            <a:spLocks noGrp="1"/>
          </p:cNvSpPr>
          <p:nvPr>
            <p:ph type="dt" sz="half" idx="10"/>
          </p:nvPr>
        </p:nvSpPr>
        <p:spPr/>
        <p:txBody>
          <a:bodyPr/>
          <a:lstStyle/>
          <a:p>
            <a:fld id="{E18A3B47-0E49-9B43-984D-85B68A9F4550}" type="datetime1">
              <a:rPr lang="en-US" smtClean="0"/>
              <a:t>5/1/19</a:t>
            </a:fld>
            <a:endParaRPr lang="en-US"/>
          </a:p>
        </p:txBody>
      </p:sp>
      <p:sp>
        <p:nvSpPr>
          <p:cNvPr id="5" name="Footer Placeholder 4">
            <a:extLst>
              <a:ext uri="{FF2B5EF4-FFF2-40B4-BE49-F238E27FC236}">
                <a16:creationId xmlns:a16="http://schemas.microsoft.com/office/drawing/2014/main" id="{30D21284-EBD4-6B4D-952B-0EAD28746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45CDC-BE08-ED45-8701-2D22EC5A69A3}"/>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36988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C7FCE-6AE6-734A-9826-E35F748DAB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23E34-571E-624D-AB86-DAB014543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996F2C-F86F-D543-8945-5273F47AA07A}"/>
              </a:ext>
            </a:extLst>
          </p:cNvPr>
          <p:cNvSpPr>
            <a:spLocks noGrp="1"/>
          </p:cNvSpPr>
          <p:nvPr>
            <p:ph type="dt" sz="half" idx="10"/>
          </p:nvPr>
        </p:nvSpPr>
        <p:spPr/>
        <p:txBody>
          <a:bodyPr/>
          <a:lstStyle/>
          <a:p>
            <a:fld id="{44D1BEA6-E6C0-6D43-8209-0A41A06B67A4}" type="datetime1">
              <a:rPr lang="en-US" smtClean="0"/>
              <a:t>5/1/19</a:t>
            </a:fld>
            <a:endParaRPr lang="en-US"/>
          </a:p>
        </p:txBody>
      </p:sp>
      <p:sp>
        <p:nvSpPr>
          <p:cNvPr id="5" name="Footer Placeholder 4">
            <a:extLst>
              <a:ext uri="{FF2B5EF4-FFF2-40B4-BE49-F238E27FC236}">
                <a16:creationId xmlns:a16="http://schemas.microsoft.com/office/drawing/2014/main" id="{0CCE34C1-27D0-6C48-A1F3-D5DFC7548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39334-804B-C544-95DD-E52BAB916384}"/>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315330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4558-FBB5-F54B-9B05-EAE8AF3CC4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59497-6B8A-5F46-8655-D7294E74A79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7A9CD9-5894-7349-B847-7A7CB6C833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521281-B75D-3E49-8B29-57B4329D3134}"/>
              </a:ext>
            </a:extLst>
          </p:cNvPr>
          <p:cNvSpPr>
            <a:spLocks noGrp="1"/>
          </p:cNvSpPr>
          <p:nvPr>
            <p:ph type="dt" sz="half" idx="10"/>
          </p:nvPr>
        </p:nvSpPr>
        <p:spPr/>
        <p:txBody>
          <a:bodyPr/>
          <a:lstStyle/>
          <a:p>
            <a:fld id="{40D2C67E-0A47-0740-BC9B-5417C57780B3}" type="datetime1">
              <a:rPr lang="en-US" smtClean="0"/>
              <a:t>5/1/19</a:t>
            </a:fld>
            <a:endParaRPr lang="en-US"/>
          </a:p>
        </p:txBody>
      </p:sp>
      <p:sp>
        <p:nvSpPr>
          <p:cNvPr id="6" name="Footer Placeholder 5">
            <a:extLst>
              <a:ext uri="{FF2B5EF4-FFF2-40B4-BE49-F238E27FC236}">
                <a16:creationId xmlns:a16="http://schemas.microsoft.com/office/drawing/2014/main" id="{5EC74E50-AC50-7849-9FAC-C88D8ACFC4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B14D19-59F5-054F-9B10-D0EC81711D7F}"/>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34669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7FF2-6844-CE41-BDDC-3635AE0277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9E2478-8F5D-3943-B7F3-450506F83A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89D17F-EFA7-6C4A-B646-67A5CDE0A8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C7D61F-A049-754A-BA93-FB854304E3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F93BE-D7AD-5740-8A07-5231CEFA18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D6C07E-59B9-C44C-9E26-C9D72ECC6C15}"/>
              </a:ext>
            </a:extLst>
          </p:cNvPr>
          <p:cNvSpPr>
            <a:spLocks noGrp="1"/>
          </p:cNvSpPr>
          <p:nvPr>
            <p:ph type="dt" sz="half" idx="10"/>
          </p:nvPr>
        </p:nvSpPr>
        <p:spPr/>
        <p:txBody>
          <a:bodyPr/>
          <a:lstStyle/>
          <a:p>
            <a:fld id="{944736D7-CFF4-E640-8E97-401EF52F7EAA}" type="datetime1">
              <a:rPr lang="en-US" smtClean="0"/>
              <a:t>5/1/19</a:t>
            </a:fld>
            <a:endParaRPr lang="en-US"/>
          </a:p>
        </p:txBody>
      </p:sp>
      <p:sp>
        <p:nvSpPr>
          <p:cNvPr id="8" name="Footer Placeholder 7">
            <a:extLst>
              <a:ext uri="{FF2B5EF4-FFF2-40B4-BE49-F238E27FC236}">
                <a16:creationId xmlns:a16="http://schemas.microsoft.com/office/drawing/2014/main" id="{B4AA5578-20DC-ED41-9AA8-1717DBD0EC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E05FD-A4A5-0B4B-98CA-439A3B0B333C}"/>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3103597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DE21-1B5D-9348-86D3-F47472A0F5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1369F-725B-414A-8701-3C370C95DBF4}"/>
              </a:ext>
            </a:extLst>
          </p:cNvPr>
          <p:cNvSpPr>
            <a:spLocks noGrp="1"/>
          </p:cNvSpPr>
          <p:nvPr>
            <p:ph type="dt" sz="half" idx="10"/>
          </p:nvPr>
        </p:nvSpPr>
        <p:spPr/>
        <p:txBody>
          <a:bodyPr/>
          <a:lstStyle/>
          <a:p>
            <a:fld id="{CC326362-4343-E242-AC6D-53EC542CF08E}" type="datetime1">
              <a:rPr lang="en-US" smtClean="0"/>
              <a:t>5/1/19</a:t>
            </a:fld>
            <a:endParaRPr lang="en-US"/>
          </a:p>
        </p:txBody>
      </p:sp>
      <p:sp>
        <p:nvSpPr>
          <p:cNvPr id="4" name="Footer Placeholder 3">
            <a:extLst>
              <a:ext uri="{FF2B5EF4-FFF2-40B4-BE49-F238E27FC236}">
                <a16:creationId xmlns:a16="http://schemas.microsoft.com/office/drawing/2014/main" id="{C4A5EEC7-9730-E84B-AFAF-8A61394B31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56835-5E21-CB4F-8109-1CFB697D971C}"/>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2747945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3A14A5-95F2-714E-9EF5-8F45D33DAD12}"/>
              </a:ext>
            </a:extLst>
          </p:cNvPr>
          <p:cNvSpPr>
            <a:spLocks noGrp="1"/>
          </p:cNvSpPr>
          <p:nvPr>
            <p:ph type="dt" sz="half" idx="10"/>
          </p:nvPr>
        </p:nvSpPr>
        <p:spPr/>
        <p:txBody>
          <a:bodyPr/>
          <a:lstStyle/>
          <a:p>
            <a:fld id="{81D53DF4-02C2-5841-A9E9-008394806678}" type="datetime1">
              <a:rPr lang="en-US" smtClean="0"/>
              <a:t>5/1/19</a:t>
            </a:fld>
            <a:endParaRPr lang="en-US"/>
          </a:p>
        </p:txBody>
      </p:sp>
      <p:sp>
        <p:nvSpPr>
          <p:cNvPr id="3" name="Footer Placeholder 2">
            <a:extLst>
              <a:ext uri="{FF2B5EF4-FFF2-40B4-BE49-F238E27FC236}">
                <a16:creationId xmlns:a16="http://schemas.microsoft.com/office/drawing/2014/main" id="{50F87281-1676-D043-A258-88A5688A21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1DBF5E-FB49-2348-A386-66AB3B4E5C83}"/>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354688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8685-A850-2D4F-A70A-6B66EF6F6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E9B9B-EFC3-6846-BBFB-E98887740F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9F743D-C8F9-1E44-B6CA-1934B36566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29C1F5-7401-E34F-A090-79EEC516300C}"/>
              </a:ext>
            </a:extLst>
          </p:cNvPr>
          <p:cNvSpPr>
            <a:spLocks noGrp="1"/>
          </p:cNvSpPr>
          <p:nvPr>
            <p:ph type="dt" sz="half" idx="10"/>
          </p:nvPr>
        </p:nvSpPr>
        <p:spPr/>
        <p:txBody>
          <a:bodyPr/>
          <a:lstStyle/>
          <a:p>
            <a:fld id="{9112CBAE-C34B-4F4A-9C9F-8F76F06A1020}" type="datetime1">
              <a:rPr lang="en-US" smtClean="0"/>
              <a:t>5/1/19</a:t>
            </a:fld>
            <a:endParaRPr lang="en-US"/>
          </a:p>
        </p:txBody>
      </p:sp>
      <p:sp>
        <p:nvSpPr>
          <p:cNvPr id="6" name="Footer Placeholder 5">
            <a:extLst>
              <a:ext uri="{FF2B5EF4-FFF2-40B4-BE49-F238E27FC236}">
                <a16:creationId xmlns:a16="http://schemas.microsoft.com/office/drawing/2014/main" id="{F489C87C-A276-E64C-9DF2-A79F98714D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62C41F-6A7B-5D46-BAB8-90165F8822B4}"/>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290214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DC45-8399-3348-8CF6-3F73D7E0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C6028E-8759-A841-B285-B57753073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11828B-297B-D946-9EF5-F10BD463DA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675ED7B-0DC4-074E-BB7F-9384A0B86330}"/>
              </a:ext>
            </a:extLst>
          </p:cNvPr>
          <p:cNvSpPr>
            <a:spLocks noGrp="1"/>
          </p:cNvSpPr>
          <p:nvPr>
            <p:ph type="dt" sz="half" idx="10"/>
          </p:nvPr>
        </p:nvSpPr>
        <p:spPr/>
        <p:txBody>
          <a:bodyPr/>
          <a:lstStyle/>
          <a:p>
            <a:fld id="{362BC875-D97E-C845-B2AA-56F71DA71092}" type="datetime1">
              <a:rPr lang="en-US" smtClean="0"/>
              <a:t>5/1/19</a:t>
            </a:fld>
            <a:endParaRPr lang="en-US"/>
          </a:p>
        </p:txBody>
      </p:sp>
      <p:sp>
        <p:nvSpPr>
          <p:cNvPr id="6" name="Footer Placeholder 5">
            <a:extLst>
              <a:ext uri="{FF2B5EF4-FFF2-40B4-BE49-F238E27FC236}">
                <a16:creationId xmlns:a16="http://schemas.microsoft.com/office/drawing/2014/main" id="{D95BF7B0-D32D-744A-8BF2-EB1997078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77CFD7-AA35-1644-8346-7F709D96DC60}"/>
              </a:ext>
            </a:extLst>
          </p:cNvPr>
          <p:cNvSpPr>
            <a:spLocks noGrp="1"/>
          </p:cNvSpPr>
          <p:nvPr>
            <p:ph type="sldNum" sz="quarter" idx="12"/>
          </p:nvPr>
        </p:nvSpPr>
        <p:spPr/>
        <p:txBody>
          <a:bodyPr/>
          <a:lstStyle/>
          <a:p>
            <a:fld id="{AC4A8A7A-C35C-A14E-9545-C2850277D60D}" type="slidenum">
              <a:rPr lang="en-US" smtClean="0"/>
              <a:t>‹#›</a:t>
            </a:fld>
            <a:endParaRPr lang="en-US"/>
          </a:p>
        </p:txBody>
      </p:sp>
    </p:spTree>
    <p:extLst>
      <p:ext uri="{BB962C8B-B14F-4D97-AF65-F5344CB8AC3E}">
        <p14:creationId xmlns:p14="http://schemas.microsoft.com/office/powerpoint/2010/main" val="197922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44F378-3949-A045-8672-01D7EE680E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5480B1-1A5B-D644-86E6-AB5BF20D0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BB4EF-E2C1-EC41-8E95-86DE6668F3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6DF51-A1BE-C54C-A5FC-1D46F3F4E6D3}" type="datetime1">
              <a:rPr lang="en-US" smtClean="0"/>
              <a:t>5/1/19</a:t>
            </a:fld>
            <a:endParaRPr lang="en-US"/>
          </a:p>
        </p:txBody>
      </p:sp>
      <p:sp>
        <p:nvSpPr>
          <p:cNvPr id="5" name="Footer Placeholder 4">
            <a:extLst>
              <a:ext uri="{FF2B5EF4-FFF2-40B4-BE49-F238E27FC236}">
                <a16:creationId xmlns:a16="http://schemas.microsoft.com/office/drawing/2014/main" id="{E2F75DBF-B1CF-574A-85B8-0E18753DAE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BDE84-C219-4949-AC29-694E7C364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A8A7A-C35C-A14E-9545-C2850277D60D}" type="slidenum">
              <a:rPr lang="en-US" smtClean="0"/>
              <a:t>‹#›</a:t>
            </a:fld>
            <a:endParaRPr lang="en-US"/>
          </a:p>
        </p:txBody>
      </p:sp>
    </p:spTree>
    <p:extLst>
      <p:ext uri="{BB962C8B-B14F-4D97-AF65-F5344CB8AC3E}">
        <p14:creationId xmlns:p14="http://schemas.microsoft.com/office/powerpoint/2010/main" val="2154828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6.mov"/><Relationship Id="rId7" Type="http://schemas.openxmlformats.org/officeDocument/2006/relationships/image" Target="../media/image19.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video" Target="../media/media6.mov"/></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3.mov"/><Relationship Id="rId7" Type="http://schemas.openxmlformats.org/officeDocument/2006/relationships/image" Target="../media/image10.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3.mov"/></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A04A0-E229-F849-8A63-F792FB7B78FF}"/>
              </a:ext>
            </a:extLst>
          </p:cNvPr>
          <p:cNvSpPr>
            <a:spLocks noGrp="1"/>
          </p:cNvSpPr>
          <p:nvPr>
            <p:ph type="ctrTitle"/>
          </p:nvPr>
        </p:nvSpPr>
        <p:spPr>
          <a:xfrm>
            <a:off x="-2" y="641350"/>
            <a:ext cx="6154615" cy="3523622"/>
          </a:xfrm>
        </p:spPr>
        <p:txBody>
          <a:bodyPr>
            <a:noAutofit/>
          </a:bodyPr>
          <a:lstStyle/>
          <a:p>
            <a:pPr>
              <a:lnSpc>
                <a:spcPct val="150000"/>
              </a:lnSpc>
            </a:pPr>
            <a:r>
              <a:rPr lang="en-US" sz="3200" dirty="0"/>
              <a:t>Wasserstein Deep Convolutional Generative Learning</a:t>
            </a:r>
            <a:br>
              <a:rPr lang="en-US" sz="3200" dirty="0"/>
            </a:br>
            <a:r>
              <a:rPr lang="en-US" sz="3200" dirty="0"/>
              <a:t>Adversarial Network for </a:t>
            </a:r>
            <a:br>
              <a:rPr lang="en-US" sz="3200" dirty="0"/>
            </a:br>
            <a:r>
              <a:rPr lang="en-US" sz="3200" dirty="0"/>
              <a:t>Dynamic Sparse Sampling </a:t>
            </a:r>
            <a:br>
              <a:rPr lang="en-US" sz="3200" dirty="0"/>
            </a:br>
            <a:r>
              <a:rPr lang="en-US" sz="3200" dirty="0"/>
              <a:t>(WDC-GLANDSS) </a:t>
            </a:r>
            <a:endParaRPr lang="en-US" sz="1600" dirty="0"/>
          </a:p>
        </p:txBody>
      </p:sp>
      <p:sp>
        <p:nvSpPr>
          <p:cNvPr id="3" name="Subtitle 2">
            <a:extLst>
              <a:ext uri="{FF2B5EF4-FFF2-40B4-BE49-F238E27FC236}">
                <a16:creationId xmlns:a16="http://schemas.microsoft.com/office/drawing/2014/main" id="{D7563404-081C-D04D-9FCF-D669568D3AC7}"/>
              </a:ext>
            </a:extLst>
          </p:cNvPr>
          <p:cNvSpPr>
            <a:spLocks noGrp="1"/>
          </p:cNvSpPr>
          <p:nvPr>
            <p:ph type="subTitle" idx="1"/>
          </p:nvPr>
        </p:nvSpPr>
        <p:spPr>
          <a:xfrm>
            <a:off x="-1" y="5202238"/>
            <a:ext cx="6154615" cy="1655762"/>
          </a:xfrm>
        </p:spPr>
        <p:txBody>
          <a:bodyPr>
            <a:normAutofit/>
          </a:bodyPr>
          <a:lstStyle/>
          <a:p>
            <a:r>
              <a:rPr lang="en-US" dirty="0"/>
              <a:t>David S. Helminiak</a:t>
            </a:r>
          </a:p>
          <a:p>
            <a:r>
              <a:rPr lang="en-US" sz="1400" dirty="0"/>
              <a:t>Marquette University Opus College of Engineering</a:t>
            </a:r>
          </a:p>
          <a:p>
            <a:r>
              <a:rPr lang="en-US" sz="1400" dirty="0"/>
              <a:t>EECE 6822 – Final Project</a:t>
            </a:r>
          </a:p>
          <a:p>
            <a:r>
              <a:rPr lang="en-US" sz="1400" dirty="0"/>
              <a:t>1 May 2019</a:t>
            </a:r>
          </a:p>
        </p:txBody>
      </p:sp>
      <p:pic>
        <p:nvPicPr>
          <p:cNvPr id="5" name="Picture 4">
            <a:extLst>
              <a:ext uri="{FF2B5EF4-FFF2-40B4-BE49-F238E27FC236}">
                <a16:creationId xmlns:a16="http://schemas.microsoft.com/office/drawing/2014/main" id="{80ADA9C4-1DE7-4B42-B780-6CF65763F825}"/>
              </a:ext>
            </a:extLst>
          </p:cNvPr>
          <p:cNvPicPr>
            <a:picLocks noChangeAspect="1"/>
          </p:cNvPicPr>
          <p:nvPr/>
        </p:nvPicPr>
        <p:blipFill>
          <a:blip r:embed="rId3"/>
          <a:stretch>
            <a:fillRect/>
          </a:stretch>
        </p:blipFill>
        <p:spPr>
          <a:xfrm>
            <a:off x="6744925" y="641350"/>
            <a:ext cx="4711700" cy="5575300"/>
          </a:xfrm>
          <a:prstGeom prst="rect">
            <a:avLst/>
          </a:prstGeom>
        </p:spPr>
      </p:pic>
      <p:sp>
        <p:nvSpPr>
          <p:cNvPr id="7" name="Slide Number Placeholder 6">
            <a:extLst>
              <a:ext uri="{FF2B5EF4-FFF2-40B4-BE49-F238E27FC236}">
                <a16:creationId xmlns:a16="http://schemas.microsoft.com/office/drawing/2014/main" id="{E564B4C8-CB2B-974A-B879-62FCE4528FB2}"/>
              </a:ext>
            </a:extLst>
          </p:cNvPr>
          <p:cNvSpPr>
            <a:spLocks noGrp="1"/>
          </p:cNvSpPr>
          <p:nvPr>
            <p:ph type="sldNum" sz="quarter" idx="12"/>
          </p:nvPr>
        </p:nvSpPr>
        <p:spPr/>
        <p:txBody>
          <a:bodyPr/>
          <a:lstStyle/>
          <a:p>
            <a:fld id="{AC4A8A7A-C35C-A14E-9545-C2850277D60D}" type="slidenum">
              <a:rPr lang="en-US" smtClean="0"/>
              <a:t>1</a:t>
            </a:fld>
            <a:endParaRPr lang="en-US"/>
          </a:p>
        </p:txBody>
      </p:sp>
    </p:spTree>
    <p:extLst>
      <p:ext uri="{BB962C8B-B14F-4D97-AF65-F5344CB8AC3E}">
        <p14:creationId xmlns:p14="http://schemas.microsoft.com/office/powerpoint/2010/main" val="2424968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WDC-GLANDSS</a:t>
            </a:r>
          </a:p>
        </p:txBody>
      </p:sp>
      <p:pic>
        <p:nvPicPr>
          <p:cNvPr id="8" name="Picture 7">
            <a:extLst>
              <a:ext uri="{FF2B5EF4-FFF2-40B4-BE49-F238E27FC236}">
                <a16:creationId xmlns:a16="http://schemas.microsoft.com/office/drawing/2014/main" id="{C616FFDC-0602-A145-8727-B800D5F675EA}"/>
              </a:ext>
            </a:extLst>
          </p:cNvPr>
          <p:cNvPicPr>
            <a:picLocks noChangeAspect="1"/>
          </p:cNvPicPr>
          <p:nvPr/>
        </p:nvPicPr>
        <p:blipFill rotWithShape="1">
          <a:blip r:embed="rId5"/>
          <a:srcRect r="57970"/>
          <a:stretch/>
        </p:blipFill>
        <p:spPr>
          <a:xfrm>
            <a:off x="838200" y="1690688"/>
            <a:ext cx="3574143" cy="4851620"/>
          </a:xfrm>
          <a:prstGeom prst="rect">
            <a:avLst/>
          </a:prstGeom>
        </p:spPr>
      </p:pic>
      <p:sp>
        <p:nvSpPr>
          <p:cNvPr id="9" name="Slide Number Placeholder 8">
            <a:extLst>
              <a:ext uri="{FF2B5EF4-FFF2-40B4-BE49-F238E27FC236}">
                <a16:creationId xmlns:a16="http://schemas.microsoft.com/office/drawing/2014/main" id="{65B52685-0BB9-4140-9326-B5A4EDF72BD8}"/>
              </a:ext>
            </a:extLst>
          </p:cNvPr>
          <p:cNvSpPr>
            <a:spLocks noGrp="1"/>
          </p:cNvSpPr>
          <p:nvPr>
            <p:ph type="sldNum" sz="quarter" idx="12"/>
          </p:nvPr>
        </p:nvSpPr>
        <p:spPr/>
        <p:txBody>
          <a:bodyPr/>
          <a:lstStyle/>
          <a:p>
            <a:fld id="{AC4A8A7A-C35C-A14E-9545-C2850277D60D}" type="slidenum">
              <a:rPr lang="en-US" smtClean="0"/>
              <a:t>10</a:t>
            </a:fld>
            <a:endParaRPr lang="en-US"/>
          </a:p>
        </p:txBody>
      </p:sp>
      <p:pic>
        <p:nvPicPr>
          <p:cNvPr id="10" name="mnist_glands">
            <a:hlinkClick r:id="" action="ppaction://media"/>
            <a:extLst>
              <a:ext uri="{FF2B5EF4-FFF2-40B4-BE49-F238E27FC236}">
                <a16:creationId xmlns:a16="http://schemas.microsoft.com/office/drawing/2014/main" id="{8E997CD9-8FB6-6B4D-818E-A5A6707B0AE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7198" y="776287"/>
            <a:ext cx="5420745" cy="5420745"/>
          </a:xfrm>
          <a:prstGeom prst="rect">
            <a:avLst/>
          </a:prstGeom>
        </p:spPr>
      </p:pic>
    </p:spTree>
    <p:extLst>
      <p:ext uri="{BB962C8B-B14F-4D97-AF65-F5344CB8AC3E}">
        <p14:creationId xmlns:p14="http://schemas.microsoft.com/office/powerpoint/2010/main" val="142939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normAutofit/>
          </a:bodyPr>
          <a:lstStyle/>
          <a:p>
            <a:r>
              <a:rPr lang="en-US" sz="2000" dirty="0"/>
              <a:t>WDC-GLANDSS</a:t>
            </a:r>
          </a:p>
        </p:txBody>
      </p:sp>
      <p:sp>
        <p:nvSpPr>
          <p:cNvPr id="9" name="Slide Number Placeholder 8">
            <a:extLst>
              <a:ext uri="{FF2B5EF4-FFF2-40B4-BE49-F238E27FC236}">
                <a16:creationId xmlns:a16="http://schemas.microsoft.com/office/drawing/2014/main" id="{65B52685-0BB9-4140-9326-B5A4EDF72BD8}"/>
              </a:ext>
            </a:extLst>
          </p:cNvPr>
          <p:cNvSpPr>
            <a:spLocks noGrp="1"/>
          </p:cNvSpPr>
          <p:nvPr>
            <p:ph type="sldNum" sz="quarter" idx="12"/>
          </p:nvPr>
        </p:nvSpPr>
        <p:spPr/>
        <p:txBody>
          <a:bodyPr/>
          <a:lstStyle/>
          <a:p>
            <a:fld id="{AC4A8A7A-C35C-A14E-9545-C2850277D60D}" type="slidenum">
              <a:rPr lang="en-US" smtClean="0"/>
              <a:t>11</a:t>
            </a:fld>
            <a:endParaRPr lang="en-US"/>
          </a:p>
        </p:txBody>
      </p:sp>
      <p:pic>
        <p:nvPicPr>
          <p:cNvPr id="4" name="sandstone_glands">
            <a:hlinkClick r:id="" action="ppaction://media"/>
            <a:extLst>
              <a:ext uri="{FF2B5EF4-FFF2-40B4-BE49-F238E27FC236}">
                <a16:creationId xmlns:a16="http://schemas.microsoft.com/office/drawing/2014/main" id="{6010CED8-69B7-5047-9A9B-2A700F26CEC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936616" y="3345998"/>
            <a:ext cx="8074707" cy="3262993"/>
          </a:xfrm>
          <a:prstGeom prst="rect">
            <a:avLst/>
          </a:prstGeom>
        </p:spPr>
      </p:pic>
      <p:pic>
        <p:nvPicPr>
          <p:cNvPr id="5" name="pancreatic_glands">
            <a:hlinkClick r:id="" action="ppaction://media"/>
            <a:extLst>
              <a:ext uri="{FF2B5EF4-FFF2-40B4-BE49-F238E27FC236}">
                <a16:creationId xmlns:a16="http://schemas.microsoft.com/office/drawing/2014/main" id="{4F3B4E53-077F-4E4B-9879-6C8551F4A61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936615" y="116115"/>
            <a:ext cx="8074707" cy="3229883"/>
          </a:xfrm>
          <a:prstGeom prst="rect">
            <a:avLst/>
          </a:prstGeom>
        </p:spPr>
      </p:pic>
    </p:spTree>
    <p:extLst>
      <p:ext uri="{BB962C8B-B14F-4D97-AF65-F5344CB8AC3E}">
        <p14:creationId xmlns:p14="http://schemas.microsoft.com/office/powerpoint/2010/main" val="238702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5"/>
                                        </p:tgtEl>
                                      </p:cBhvr>
                                    </p:cmd>
                                  </p:childTnLst>
                                </p:cTn>
                              </p:par>
                            </p:childTnLst>
                          </p:cTn>
                        </p:par>
                        <p:par>
                          <p:cTn id="7" fill="hold">
                            <p:stCondLst>
                              <p:cond delay="2500"/>
                            </p:stCondLst>
                            <p:childTnLst>
                              <p:par>
                                <p:cTn id="8" presetID="1" presetClass="mediacall" presetSubtype="0" fill="hold" nodeType="afterEffect">
                                  <p:stCondLst>
                                    <p:cond delay="0"/>
                                  </p:stCondLst>
                                  <p:childTnLst>
                                    <p:cmd type="call" cmd="playFrom(0.0)">
                                      <p:cBhvr>
                                        <p:cTn id="9" dur="2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normAutofit/>
          </a:bodyPr>
          <a:lstStyle/>
          <a:p>
            <a:r>
              <a:rPr lang="en-US" sz="3600" dirty="0"/>
              <a:t>SLADS Results – Pancreatic Islets Reconstruction</a:t>
            </a:r>
          </a:p>
        </p:txBody>
      </p:sp>
      <p:pic>
        <p:nvPicPr>
          <p:cNvPr id="5" name="Picture 4">
            <a:extLst>
              <a:ext uri="{FF2B5EF4-FFF2-40B4-BE49-F238E27FC236}">
                <a16:creationId xmlns:a16="http://schemas.microsoft.com/office/drawing/2014/main" id="{C2B55E37-E257-D543-B10E-E516799653DF}"/>
              </a:ext>
            </a:extLst>
          </p:cNvPr>
          <p:cNvPicPr>
            <a:picLocks noChangeAspect="1"/>
          </p:cNvPicPr>
          <p:nvPr/>
        </p:nvPicPr>
        <p:blipFill>
          <a:blip r:embed="rId3"/>
          <a:stretch>
            <a:fillRect/>
          </a:stretch>
        </p:blipFill>
        <p:spPr>
          <a:xfrm>
            <a:off x="488950" y="1690688"/>
            <a:ext cx="11214100" cy="4572000"/>
          </a:xfrm>
          <a:prstGeom prst="rect">
            <a:avLst/>
          </a:prstGeom>
        </p:spPr>
      </p:pic>
      <p:sp>
        <p:nvSpPr>
          <p:cNvPr id="6" name="Slide Number Placeholder 5">
            <a:extLst>
              <a:ext uri="{FF2B5EF4-FFF2-40B4-BE49-F238E27FC236}">
                <a16:creationId xmlns:a16="http://schemas.microsoft.com/office/drawing/2014/main" id="{908FB9D1-EBA3-124F-9D5B-E817AFB46B1C}"/>
              </a:ext>
            </a:extLst>
          </p:cNvPr>
          <p:cNvSpPr>
            <a:spLocks noGrp="1"/>
          </p:cNvSpPr>
          <p:nvPr>
            <p:ph type="sldNum" sz="quarter" idx="12"/>
          </p:nvPr>
        </p:nvSpPr>
        <p:spPr/>
        <p:txBody>
          <a:bodyPr/>
          <a:lstStyle/>
          <a:p>
            <a:fld id="{AC4A8A7A-C35C-A14E-9545-C2850277D60D}" type="slidenum">
              <a:rPr lang="en-US" smtClean="0"/>
              <a:t>12</a:t>
            </a:fld>
            <a:endParaRPr lang="en-US"/>
          </a:p>
        </p:txBody>
      </p:sp>
    </p:spTree>
    <p:extLst>
      <p:ext uri="{BB962C8B-B14F-4D97-AF65-F5344CB8AC3E}">
        <p14:creationId xmlns:p14="http://schemas.microsoft.com/office/powerpoint/2010/main" val="3445966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normAutofit/>
          </a:bodyPr>
          <a:lstStyle/>
          <a:p>
            <a:r>
              <a:rPr lang="en-US" sz="2800" dirty="0"/>
              <a:t>WDC-GLANDSS Results – Pancreatic Islets Reconstruction</a:t>
            </a:r>
          </a:p>
        </p:txBody>
      </p:sp>
      <p:pic>
        <p:nvPicPr>
          <p:cNvPr id="4" name="Picture 3">
            <a:extLst>
              <a:ext uri="{FF2B5EF4-FFF2-40B4-BE49-F238E27FC236}">
                <a16:creationId xmlns:a16="http://schemas.microsoft.com/office/drawing/2014/main" id="{8E2AE59E-C2AA-BD42-9283-5EEB8A3E3A30}"/>
              </a:ext>
            </a:extLst>
          </p:cNvPr>
          <p:cNvPicPr>
            <a:picLocks noChangeAspect="1"/>
          </p:cNvPicPr>
          <p:nvPr/>
        </p:nvPicPr>
        <p:blipFill>
          <a:blip r:embed="rId3"/>
          <a:stretch>
            <a:fillRect/>
          </a:stretch>
        </p:blipFill>
        <p:spPr>
          <a:xfrm>
            <a:off x="1689100" y="1690688"/>
            <a:ext cx="8813800" cy="4572000"/>
          </a:xfrm>
          <a:prstGeom prst="rect">
            <a:avLst/>
          </a:prstGeom>
        </p:spPr>
      </p:pic>
      <p:sp>
        <p:nvSpPr>
          <p:cNvPr id="5" name="Slide Number Placeholder 4">
            <a:extLst>
              <a:ext uri="{FF2B5EF4-FFF2-40B4-BE49-F238E27FC236}">
                <a16:creationId xmlns:a16="http://schemas.microsoft.com/office/drawing/2014/main" id="{A9DD2240-BDDA-2B42-A28C-0F5DD99B3EB8}"/>
              </a:ext>
            </a:extLst>
          </p:cNvPr>
          <p:cNvSpPr>
            <a:spLocks noGrp="1"/>
          </p:cNvSpPr>
          <p:nvPr>
            <p:ph type="sldNum" sz="quarter" idx="12"/>
          </p:nvPr>
        </p:nvSpPr>
        <p:spPr/>
        <p:txBody>
          <a:bodyPr/>
          <a:lstStyle/>
          <a:p>
            <a:fld id="{AC4A8A7A-C35C-A14E-9545-C2850277D60D}" type="slidenum">
              <a:rPr lang="en-US" smtClean="0"/>
              <a:t>13</a:t>
            </a:fld>
            <a:endParaRPr lang="en-US"/>
          </a:p>
        </p:txBody>
      </p:sp>
    </p:spTree>
    <p:extLst>
      <p:ext uri="{BB962C8B-B14F-4D97-AF65-F5344CB8AC3E}">
        <p14:creationId xmlns:p14="http://schemas.microsoft.com/office/powerpoint/2010/main" val="1769554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normAutofit/>
          </a:bodyPr>
          <a:lstStyle/>
          <a:p>
            <a:r>
              <a:rPr lang="en-US" sz="3200" dirty="0"/>
              <a:t>SLADS Results – Sandstone Reconstruction</a:t>
            </a:r>
          </a:p>
        </p:txBody>
      </p:sp>
      <p:pic>
        <p:nvPicPr>
          <p:cNvPr id="9" name="Picture 8">
            <a:extLst>
              <a:ext uri="{FF2B5EF4-FFF2-40B4-BE49-F238E27FC236}">
                <a16:creationId xmlns:a16="http://schemas.microsoft.com/office/drawing/2014/main" id="{C22207D8-0AFA-6D4D-9514-AD2802BB5535}"/>
              </a:ext>
            </a:extLst>
          </p:cNvPr>
          <p:cNvPicPr>
            <a:picLocks noChangeAspect="1"/>
          </p:cNvPicPr>
          <p:nvPr/>
        </p:nvPicPr>
        <p:blipFill>
          <a:blip r:embed="rId3"/>
          <a:stretch>
            <a:fillRect/>
          </a:stretch>
        </p:blipFill>
        <p:spPr>
          <a:xfrm>
            <a:off x="488950" y="1690688"/>
            <a:ext cx="11214100" cy="4610100"/>
          </a:xfrm>
          <a:prstGeom prst="rect">
            <a:avLst/>
          </a:prstGeom>
        </p:spPr>
      </p:pic>
      <p:sp>
        <p:nvSpPr>
          <p:cNvPr id="10" name="Slide Number Placeholder 9">
            <a:extLst>
              <a:ext uri="{FF2B5EF4-FFF2-40B4-BE49-F238E27FC236}">
                <a16:creationId xmlns:a16="http://schemas.microsoft.com/office/drawing/2014/main" id="{F32CA90A-0B79-624E-8A7E-AE8065DE8FEB}"/>
              </a:ext>
            </a:extLst>
          </p:cNvPr>
          <p:cNvSpPr>
            <a:spLocks noGrp="1"/>
          </p:cNvSpPr>
          <p:nvPr>
            <p:ph type="sldNum" sz="quarter" idx="12"/>
          </p:nvPr>
        </p:nvSpPr>
        <p:spPr/>
        <p:txBody>
          <a:bodyPr/>
          <a:lstStyle/>
          <a:p>
            <a:fld id="{AC4A8A7A-C35C-A14E-9545-C2850277D60D}" type="slidenum">
              <a:rPr lang="en-US" smtClean="0"/>
              <a:t>14</a:t>
            </a:fld>
            <a:endParaRPr lang="en-US"/>
          </a:p>
        </p:txBody>
      </p:sp>
    </p:spTree>
    <p:extLst>
      <p:ext uri="{BB962C8B-B14F-4D97-AF65-F5344CB8AC3E}">
        <p14:creationId xmlns:p14="http://schemas.microsoft.com/office/powerpoint/2010/main" val="2191020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normAutofit/>
          </a:bodyPr>
          <a:lstStyle/>
          <a:p>
            <a:r>
              <a:rPr lang="en-US" sz="3200" dirty="0"/>
              <a:t>WDC-GLANDSS Results – Sandstone Reconstruction</a:t>
            </a:r>
          </a:p>
        </p:txBody>
      </p:sp>
      <p:pic>
        <p:nvPicPr>
          <p:cNvPr id="8" name="Picture 7">
            <a:extLst>
              <a:ext uri="{FF2B5EF4-FFF2-40B4-BE49-F238E27FC236}">
                <a16:creationId xmlns:a16="http://schemas.microsoft.com/office/drawing/2014/main" id="{D13FB79C-3C00-0447-B6CB-B412468F1E9E}"/>
              </a:ext>
            </a:extLst>
          </p:cNvPr>
          <p:cNvPicPr>
            <a:picLocks noChangeAspect="1"/>
          </p:cNvPicPr>
          <p:nvPr/>
        </p:nvPicPr>
        <p:blipFill>
          <a:blip r:embed="rId3"/>
          <a:stretch>
            <a:fillRect/>
          </a:stretch>
        </p:blipFill>
        <p:spPr>
          <a:xfrm>
            <a:off x="1695450" y="1524965"/>
            <a:ext cx="8801100" cy="4572000"/>
          </a:xfrm>
          <a:prstGeom prst="rect">
            <a:avLst/>
          </a:prstGeom>
        </p:spPr>
      </p:pic>
      <p:sp>
        <p:nvSpPr>
          <p:cNvPr id="9" name="Slide Number Placeholder 8">
            <a:extLst>
              <a:ext uri="{FF2B5EF4-FFF2-40B4-BE49-F238E27FC236}">
                <a16:creationId xmlns:a16="http://schemas.microsoft.com/office/drawing/2014/main" id="{E231B9B5-9F38-D242-99A2-DE665906DA22}"/>
              </a:ext>
            </a:extLst>
          </p:cNvPr>
          <p:cNvSpPr>
            <a:spLocks noGrp="1"/>
          </p:cNvSpPr>
          <p:nvPr>
            <p:ph type="sldNum" sz="quarter" idx="12"/>
          </p:nvPr>
        </p:nvSpPr>
        <p:spPr/>
        <p:txBody>
          <a:bodyPr/>
          <a:lstStyle/>
          <a:p>
            <a:fld id="{AC4A8A7A-C35C-A14E-9545-C2850277D60D}" type="slidenum">
              <a:rPr lang="en-US" smtClean="0"/>
              <a:t>15</a:t>
            </a:fld>
            <a:endParaRPr lang="en-US"/>
          </a:p>
        </p:txBody>
      </p:sp>
    </p:spTree>
    <p:extLst>
      <p:ext uri="{BB962C8B-B14F-4D97-AF65-F5344CB8AC3E}">
        <p14:creationId xmlns:p14="http://schemas.microsoft.com/office/powerpoint/2010/main" val="2043864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Results – Sandstone Masking</a:t>
            </a:r>
          </a:p>
        </p:txBody>
      </p:sp>
      <p:pic>
        <p:nvPicPr>
          <p:cNvPr id="4" name="Picture 3">
            <a:extLst>
              <a:ext uri="{FF2B5EF4-FFF2-40B4-BE49-F238E27FC236}">
                <a16:creationId xmlns:a16="http://schemas.microsoft.com/office/drawing/2014/main" id="{8F0964AA-1B73-4F42-88C4-110A18B819B8}"/>
              </a:ext>
            </a:extLst>
          </p:cNvPr>
          <p:cNvPicPr>
            <a:picLocks noChangeAspect="1"/>
          </p:cNvPicPr>
          <p:nvPr/>
        </p:nvPicPr>
        <p:blipFill>
          <a:blip r:embed="rId3"/>
          <a:stretch>
            <a:fillRect/>
          </a:stretch>
        </p:blipFill>
        <p:spPr>
          <a:xfrm>
            <a:off x="615950" y="1690688"/>
            <a:ext cx="10960100" cy="4572000"/>
          </a:xfrm>
          <a:prstGeom prst="rect">
            <a:avLst/>
          </a:prstGeom>
        </p:spPr>
      </p:pic>
      <p:sp>
        <p:nvSpPr>
          <p:cNvPr id="5" name="TextBox 4">
            <a:extLst>
              <a:ext uri="{FF2B5EF4-FFF2-40B4-BE49-F238E27FC236}">
                <a16:creationId xmlns:a16="http://schemas.microsoft.com/office/drawing/2014/main" id="{F7BED78A-F4FB-0245-9342-83EDDA861360}"/>
              </a:ext>
            </a:extLst>
          </p:cNvPr>
          <p:cNvSpPr txBox="1"/>
          <p:nvPr/>
        </p:nvSpPr>
        <p:spPr>
          <a:xfrm>
            <a:off x="838200" y="6262688"/>
            <a:ext cx="5192210" cy="369332"/>
          </a:xfrm>
          <a:prstGeom prst="rect">
            <a:avLst/>
          </a:prstGeom>
          <a:noFill/>
        </p:spPr>
        <p:txBody>
          <a:bodyPr wrap="square" rtlCol="0">
            <a:spAutoFit/>
          </a:bodyPr>
          <a:lstStyle/>
          <a:p>
            <a:pPr algn="ctr"/>
            <a:r>
              <a:rPr lang="en-US" dirty="0"/>
              <a:t>SLADS</a:t>
            </a:r>
          </a:p>
        </p:txBody>
      </p:sp>
      <p:sp>
        <p:nvSpPr>
          <p:cNvPr id="7" name="Rectangle 6">
            <a:extLst>
              <a:ext uri="{FF2B5EF4-FFF2-40B4-BE49-F238E27FC236}">
                <a16:creationId xmlns:a16="http://schemas.microsoft.com/office/drawing/2014/main" id="{D3381950-D032-2945-810F-DE8372D26ECA}"/>
              </a:ext>
            </a:extLst>
          </p:cNvPr>
          <p:cNvSpPr/>
          <p:nvPr/>
        </p:nvSpPr>
        <p:spPr>
          <a:xfrm>
            <a:off x="6308202" y="6262688"/>
            <a:ext cx="5173883" cy="369332"/>
          </a:xfrm>
          <a:prstGeom prst="rect">
            <a:avLst/>
          </a:prstGeom>
        </p:spPr>
        <p:txBody>
          <a:bodyPr wrap="square">
            <a:spAutoFit/>
          </a:bodyPr>
          <a:lstStyle/>
          <a:p>
            <a:pPr algn="ctr"/>
            <a:r>
              <a:rPr lang="en-US" dirty="0"/>
              <a:t>WDC-GLANDSS</a:t>
            </a:r>
          </a:p>
        </p:txBody>
      </p:sp>
      <p:sp>
        <p:nvSpPr>
          <p:cNvPr id="8" name="Slide Number Placeholder 7">
            <a:extLst>
              <a:ext uri="{FF2B5EF4-FFF2-40B4-BE49-F238E27FC236}">
                <a16:creationId xmlns:a16="http://schemas.microsoft.com/office/drawing/2014/main" id="{AC8E5580-7246-C24C-87A7-4BA7097A5D94}"/>
              </a:ext>
            </a:extLst>
          </p:cNvPr>
          <p:cNvSpPr>
            <a:spLocks noGrp="1"/>
          </p:cNvSpPr>
          <p:nvPr>
            <p:ph type="sldNum" sz="quarter" idx="12"/>
          </p:nvPr>
        </p:nvSpPr>
        <p:spPr/>
        <p:txBody>
          <a:bodyPr/>
          <a:lstStyle/>
          <a:p>
            <a:fld id="{AC4A8A7A-C35C-A14E-9545-C2850277D60D}" type="slidenum">
              <a:rPr lang="en-US" smtClean="0"/>
              <a:t>16</a:t>
            </a:fld>
            <a:endParaRPr lang="en-US"/>
          </a:p>
        </p:txBody>
      </p:sp>
    </p:spTree>
    <p:extLst>
      <p:ext uri="{BB962C8B-B14F-4D97-AF65-F5344CB8AC3E}">
        <p14:creationId xmlns:p14="http://schemas.microsoft.com/office/powerpoint/2010/main" val="161865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pPr algn="ctr"/>
            <a:r>
              <a:rPr lang="en-US" dirty="0"/>
              <a:t>The Future</a:t>
            </a:r>
          </a:p>
        </p:txBody>
      </p:sp>
      <p:sp>
        <p:nvSpPr>
          <p:cNvPr id="3" name="Slide Number Placeholder 2">
            <a:extLst>
              <a:ext uri="{FF2B5EF4-FFF2-40B4-BE49-F238E27FC236}">
                <a16:creationId xmlns:a16="http://schemas.microsoft.com/office/drawing/2014/main" id="{7A93314D-56DE-BA48-A73E-268EECCF6B26}"/>
              </a:ext>
            </a:extLst>
          </p:cNvPr>
          <p:cNvSpPr>
            <a:spLocks noGrp="1"/>
          </p:cNvSpPr>
          <p:nvPr>
            <p:ph type="sldNum" sz="quarter" idx="12"/>
          </p:nvPr>
        </p:nvSpPr>
        <p:spPr/>
        <p:txBody>
          <a:bodyPr/>
          <a:lstStyle/>
          <a:p>
            <a:fld id="{AC4A8A7A-C35C-A14E-9545-C2850277D60D}" type="slidenum">
              <a:rPr lang="en-US" smtClean="0"/>
              <a:t>17</a:t>
            </a:fld>
            <a:endParaRPr lang="en-US"/>
          </a:p>
        </p:txBody>
      </p:sp>
      <p:pic>
        <p:nvPicPr>
          <p:cNvPr id="8" name="Picture 7">
            <a:extLst>
              <a:ext uri="{FF2B5EF4-FFF2-40B4-BE49-F238E27FC236}">
                <a16:creationId xmlns:a16="http://schemas.microsoft.com/office/drawing/2014/main" id="{88988627-9B94-6745-8B7A-588EF2E1E9C9}"/>
              </a:ext>
            </a:extLst>
          </p:cNvPr>
          <p:cNvPicPr>
            <a:picLocks noChangeAspect="1"/>
          </p:cNvPicPr>
          <p:nvPr/>
        </p:nvPicPr>
        <p:blipFill>
          <a:blip r:embed="rId3"/>
          <a:stretch>
            <a:fillRect/>
          </a:stretch>
        </p:blipFill>
        <p:spPr>
          <a:xfrm>
            <a:off x="3512344" y="1540788"/>
            <a:ext cx="5167312" cy="5167312"/>
          </a:xfrm>
          <a:prstGeom prst="rect">
            <a:avLst/>
          </a:prstGeom>
        </p:spPr>
      </p:pic>
    </p:spTree>
    <p:extLst>
      <p:ext uri="{BB962C8B-B14F-4D97-AF65-F5344CB8AC3E}">
        <p14:creationId xmlns:p14="http://schemas.microsoft.com/office/powerpoint/2010/main" val="836947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9F6A-F8F3-EC48-B26A-4F21D4504D91}"/>
              </a:ext>
            </a:extLst>
          </p:cNvPr>
          <p:cNvSpPr>
            <a:spLocks noGrp="1"/>
          </p:cNvSpPr>
          <p:nvPr>
            <p:ph type="title"/>
          </p:nvPr>
        </p:nvSpPr>
        <p:spPr/>
        <p:txBody>
          <a:bodyPr/>
          <a:lstStyle/>
          <a:p>
            <a:pPr algn="ctr"/>
            <a:r>
              <a:rPr lang="en-US" dirty="0"/>
              <a:t>Questions</a:t>
            </a:r>
          </a:p>
        </p:txBody>
      </p:sp>
      <p:pic>
        <p:nvPicPr>
          <p:cNvPr id="4" name="Picture 3">
            <a:extLst>
              <a:ext uri="{FF2B5EF4-FFF2-40B4-BE49-F238E27FC236}">
                <a16:creationId xmlns:a16="http://schemas.microsoft.com/office/drawing/2014/main" id="{6C9AD308-E494-E447-94FA-338F7D4E6906}"/>
              </a:ext>
            </a:extLst>
          </p:cNvPr>
          <p:cNvPicPr>
            <a:picLocks noChangeAspect="1"/>
          </p:cNvPicPr>
          <p:nvPr/>
        </p:nvPicPr>
        <p:blipFill>
          <a:blip r:embed="rId3"/>
          <a:stretch>
            <a:fillRect/>
          </a:stretch>
        </p:blipFill>
        <p:spPr>
          <a:xfrm>
            <a:off x="771490" y="1417637"/>
            <a:ext cx="10582310" cy="4479845"/>
          </a:xfrm>
          <a:prstGeom prst="rect">
            <a:avLst/>
          </a:prstGeom>
        </p:spPr>
      </p:pic>
      <p:sp>
        <p:nvSpPr>
          <p:cNvPr id="5" name="Slide Number Placeholder 4">
            <a:extLst>
              <a:ext uri="{FF2B5EF4-FFF2-40B4-BE49-F238E27FC236}">
                <a16:creationId xmlns:a16="http://schemas.microsoft.com/office/drawing/2014/main" id="{1E3A3708-61C7-A34A-9E3B-B5258953F0D6}"/>
              </a:ext>
            </a:extLst>
          </p:cNvPr>
          <p:cNvSpPr>
            <a:spLocks noGrp="1"/>
          </p:cNvSpPr>
          <p:nvPr>
            <p:ph type="sldNum" sz="quarter" idx="12"/>
          </p:nvPr>
        </p:nvSpPr>
        <p:spPr/>
        <p:txBody>
          <a:bodyPr/>
          <a:lstStyle/>
          <a:p>
            <a:fld id="{AC4A8A7A-C35C-A14E-9545-C2850277D60D}" type="slidenum">
              <a:rPr lang="en-US" smtClean="0"/>
              <a:t>18</a:t>
            </a:fld>
            <a:endParaRPr lang="en-US"/>
          </a:p>
        </p:txBody>
      </p:sp>
    </p:spTree>
    <p:extLst>
      <p:ext uri="{BB962C8B-B14F-4D97-AF65-F5344CB8AC3E}">
        <p14:creationId xmlns:p14="http://schemas.microsoft.com/office/powerpoint/2010/main" val="4155881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Motivation - Scanning Problem</a:t>
            </a:r>
          </a:p>
        </p:txBody>
      </p:sp>
      <p:sp>
        <p:nvSpPr>
          <p:cNvPr id="7" name="Content Placeholder 2">
            <a:extLst>
              <a:ext uri="{FF2B5EF4-FFF2-40B4-BE49-F238E27FC236}">
                <a16:creationId xmlns:a16="http://schemas.microsoft.com/office/drawing/2014/main" id="{3F6CD999-9CC9-4D4B-A361-D9FB57F8D4F4}"/>
              </a:ext>
            </a:extLst>
          </p:cNvPr>
          <p:cNvSpPr>
            <a:spLocks noGrp="1"/>
          </p:cNvSpPr>
          <p:nvPr>
            <p:ph idx="1"/>
          </p:nvPr>
        </p:nvSpPr>
        <p:spPr>
          <a:xfrm>
            <a:off x="838200" y="1825625"/>
            <a:ext cx="10512388" cy="3128340"/>
          </a:xfrm>
        </p:spPr>
        <p:txBody>
          <a:bodyPr>
            <a:normAutofit fontScale="92500" lnSpcReduction="20000"/>
          </a:bodyPr>
          <a:lstStyle/>
          <a:p>
            <a:r>
              <a:rPr lang="en-US" dirty="0"/>
              <a:t>Acquisition of high resolution data</a:t>
            </a:r>
          </a:p>
          <a:p>
            <a:pPr lvl="1"/>
            <a:r>
              <a:rPr lang="en-US" dirty="0"/>
              <a:t>0.5-5 seconds per pixel depending on scanning method</a:t>
            </a:r>
          </a:p>
          <a:p>
            <a:pPr lvl="1"/>
            <a:r>
              <a:rPr lang="en-US" dirty="0"/>
              <a:t>Reduction of radiation exposure</a:t>
            </a:r>
          </a:p>
          <a:p>
            <a:pPr lvl="1"/>
            <a:r>
              <a:rPr lang="en-US" dirty="0"/>
              <a:t>Increased throughput </a:t>
            </a:r>
          </a:p>
          <a:p>
            <a:r>
              <a:rPr lang="en-US" dirty="0"/>
              <a:t>Pancreatic Islets</a:t>
            </a:r>
          </a:p>
          <a:p>
            <a:pPr lvl="1"/>
            <a:r>
              <a:rPr lang="en-US" dirty="0"/>
              <a:t>8 continuous samples</a:t>
            </a:r>
          </a:p>
          <a:p>
            <a:pPr lvl="1"/>
            <a:r>
              <a:rPr lang="en-US" dirty="0"/>
              <a:t>Discretized at 26 levels</a:t>
            </a:r>
          </a:p>
          <a:p>
            <a:pPr lvl="1"/>
            <a:r>
              <a:rPr lang="en-US" dirty="0"/>
              <a:t>208 discretized images</a:t>
            </a:r>
          </a:p>
          <a:p>
            <a:pPr lvl="1"/>
            <a:r>
              <a:rPr lang="en-US" dirty="0"/>
              <a:t>Sized to 64x64 pixels</a:t>
            </a:r>
          </a:p>
          <a:p>
            <a:endParaRPr lang="en-US" dirty="0"/>
          </a:p>
          <a:p>
            <a:endParaRPr lang="en-US" dirty="0"/>
          </a:p>
        </p:txBody>
      </p:sp>
      <p:pic>
        <p:nvPicPr>
          <p:cNvPr id="6" name="Picture 5">
            <a:extLst>
              <a:ext uri="{FF2B5EF4-FFF2-40B4-BE49-F238E27FC236}">
                <a16:creationId xmlns:a16="http://schemas.microsoft.com/office/drawing/2014/main" id="{3BF6A371-AAC3-6240-AD02-A135694C3632}"/>
              </a:ext>
            </a:extLst>
          </p:cNvPr>
          <p:cNvPicPr>
            <a:picLocks noChangeAspect="1"/>
          </p:cNvPicPr>
          <p:nvPr/>
        </p:nvPicPr>
        <p:blipFill>
          <a:blip r:embed="rId3"/>
          <a:stretch>
            <a:fillRect/>
          </a:stretch>
        </p:blipFill>
        <p:spPr>
          <a:xfrm>
            <a:off x="-1606" y="5088902"/>
            <a:ext cx="12192000" cy="838200"/>
          </a:xfrm>
          <a:prstGeom prst="rect">
            <a:avLst/>
          </a:prstGeom>
        </p:spPr>
      </p:pic>
      <p:sp>
        <p:nvSpPr>
          <p:cNvPr id="8" name="Slide Number Placeholder 7">
            <a:extLst>
              <a:ext uri="{FF2B5EF4-FFF2-40B4-BE49-F238E27FC236}">
                <a16:creationId xmlns:a16="http://schemas.microsoft.com/office/drawing/2014/main" id="{A7752958-BECB-C846-82D8-9BA6A292AD30}"/>
              </a:ext>
            </a:extLst>
          </p:cNvPr>
          <p:cNvSpPr>
            <a:spLocks noGrp="1"/>
          </p:cNvSpPr>
          <p:nvPr>
            <p:ph type="sldNum" sz="quarter" idx="12"/>
          </p:nvPr>
        </p:nvSpPr>
        <p:spPr/>
        <p:txBody>
          <a:bodyPr/>
          <a:lstStyle/>
          <a:p>
            <a:fld id="{AC4A8A7A-C35C-A14E-9545-C2850277D60D}" type="slidenum">
              <a:rPr lang="en-US" smtClean="0"/>
              <a:t>2</a:t>
            </a:fld>
            <a:endParaRPr lang="en-US"/>
          </a:p>
        </p:txBody>
      </p:sp>
    </p:spTree>
    <p:extLst>
      <p:ext uri="{BB962C8B-B14F-4D97-AF65-F5344CB8AC3E}">
        <p14:creationId xmlns:p14="http://schemas.microsoft.com/office/powerpoint/2010/main" val="1427218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Motivation - Side Problem</a:t>
            </a:r>
          </a:p>
        </p:txBody>
      </p:sp>
      <p:pic>
        <p:nvPicPr>
          <p:cNvPr id="40" name="Picture 39">
            <a:extLst>
              <a:ext uri="{FF2B5EF4-FFF2-40B4-BE49-F238E27FC236}">
                <a16:creationId xmlns:a16="http://schemas.microsoft.com/office/drawing/2014/main" id="{C2335313-C4A9-AD4B-8D86-630EC4DE694E}"/>
              </a:ext>
            </a:extLst>
          </p:cNvPr>
          <p:cNvPicPr>
            <a:picLocks noChangeAspect="1"/>
          </p:cNvPicPr>
          <p:nvPr/>
        </p:nvPicPr>
        <p:blipFill>
          <a:blip r:embed="rId5"/>
          <a:stretch>
            <a:fillRect/>
          </a:stretch>
        </p:blipFill>
        <p:spPr>
          <a:xfrm>
            <a:off x="7678318" y="2395362"/>
            <a:ext cx="4358784" cy="3269089"/>
          </a:xfrm>
          <a:prstGeom prst="rect">
            <a:avLst/>
          </a:prstGeom>
        </p:spPr>
      </p:pic>
      <p:sp>
        <p:nvSpPr>
          <p:cNvPr id="42" name="Slide Number Placeholder 41">
            <a:extLst>
              <a:ext uri="{FF2B5EF4-FFF2-40B4-BE49-F238E27FC236}">
                <a16:creationId xmlns:a16="http://schemas.microsoft.com/office/drawing/2014/main" id="{7C8E7042-0C8E-BC48-96ED-532F516BBD35}"/>
              </a:ext>
            </a:extLst>
          </p:cNvPr>
          <p:cNvSpPr>
            <a:spLocks noGrp="1"/>
          </p:cNvSpPr>
          <p:nvPr>
            <p:ph type="sldNum" sz="quarter" idx="12"/>
          </p:nvPr>
        </p:nvSpPr>
        <p:spPr/>
        <p:txBody>
          <a:bodyPr/>
          <a:lstStyle/>
          <a:p>
            <a:fld id="{AC4A8A7A-C35C-A14E-9545-C2850277D60D}" type="slidenum">
              <a:rPr lang="en-US" smtClean="0"/>
              <a:t>3</a:t>
            </a:fld>
            <a:endParaRPr lang="en-US"/>
          </a:p>
        </p:txBody>
      </p:sp>
      <p:pic>
        <p:nvPicPr>
          <p:cNvPr id="43" name="IMG_7971.TRIM_0Ex6MO.mp4">
            <a:hlinkClick r:id="" action="ppaction://media"/>
            <a:extLst>
              <a:ext uri="{FF2B5EF4-FFF2-40B4-BE49-F238E27FC236}">
                <a16:creationId xmlns:a16="http://schemas.microsoft.com/office/drawing/2014/main" id="{72229326-EBEA-6942-A6A8-5F20FD954C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3669" y="1690688"/>
            <a:ext cx="2625718" cy="4667942"/>
          </a:xfrm>
          <a:prstGeom prst="rect">
            <a:avLst/>
          </a:prstGeom>
        </p:spPr>
      </p:pic>
      <p:pic>
        <p:nvPicPr>
          <p:cNvPr id="45" name="Picture 2" descr="E:\Nathaniel Poster pics\length_fix.JPG">
            <a:extLst>
              <a:ext uri="{FF2B5EF4-FFF2-40B4-BE49-F238E27FC236}">
                <a16:creationId xmlns:a16="http://schemas.microsoft.com/office/drawing/2014/main" id="{547CD95A-1DEE-434E-9E9E-84D1373AB61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589" t="26058" r="8359"/>
          <a:stretch/>
        </p:blipFill>
        <p:spPr bwMode="auto">
          <a:xfrm>
            <a:off x="3230380" y="2395362"/>
            <a:ext cx="4186945" cy="326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61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78"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3"/>
                </p:tgtEl>
              </p:cMediaNode>
            </p:video>
            <p:seq concurrent="1" nextAc="seek">
              <p:cTn id="8" restart="whenNotActive" fill="hold" evtFilter="cancelBubble" nodeType="interactiveSeq">
                <p:stCondLst>
                  <p:cond evt="onClick" delay="0">
                    <p:tgtEl>
                      <p:spTgt spid="4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3"/>
                                        </p:tgtEl>
                                      </p:cBhvr>
                                    </p:cmd>
                                  </p:childTnLst>
                                </p:cTn>
                              </p:par>
                            </p:childTnLst>
                          </p:cTn>
                        </p:par>
                      </p:childTnLst>
                    </p:cTn>
                  </p:par>
                </p:childTnLst>
              </p:cTn>
              <p:nextCondLst>
                <p:cond evt="onClick" delay="0">
                  <p:tgtEl>
                    <p:spTgt spid="4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Motivation - Side Problem</a:t>
            </a:r>
          </a:p>
        </p:txBody>
      </p:sp>
      <p:pic>
        <p:nvPicPr>
          <p:cNvPr id="4" name="Picture 3">
            <a:extLst>
              <a:ext uri="{FF2B5EF4-FFF2-40B4-BE49-F238E27FC236}">
                <a16:creationId xmlns:a16="http://schemas.microsoft.com/office/drawing/2014/main" id="{1E7698E8-877D-F94A-A844-A01C635B450A}"/>
              </a:ext>
            </a:extLst>
          </p:cNvPr>
          <p:cNvPicPr>
            <a:picLocks noChangeAspect="1"/>
          </p:cNvPicPr>
          <p:nvPr/>
        </p:nvPicPr>
        <p:blipFill>
          <a:blip r:embed="rId3"/>
          <a:stretch>
            <a:fillRect/>
          </a:stretch>
        </p:blipFill>
        <p:spPr>
          <a:xfrm>
            <a:off x="838200" y="3646810"/>
            <a:ext cx="10512388" cy="2372026"/>
          </a:xfrm>
          <a:prstGeom prst="rect">
            <a:avLst/>
          </a:prstGeom>
        </p:spPr>
      </p:pic>
      <p:sp>
        <p:nvSpPr>
          <p:cNvPr id="7" name="Content Placeholder 2">
            <a:extLst>
              <a:ext uri="{FF2B5EF4-FFF2-40B4-BE49-F238E27FC236}">
                <a16:creationId xmlns:a16="http://schemas.microsoft.com/office/drawing/2014/main" id="{3F6CD999-9CC9-4D4B-A361-D9FB57F8D4F4}"/>
              </a:ext>
            </a:extLst>
          </p:cNvPr>
          <p:cNvSpPr>
            <a:spLocks noGrp="1"/>
          </p:cNvSpPr>
          <p:nvPr>
            <p:ph idx="1"/>
          </p:nvPr>
        </p:nvSpPr>
        <p:spPr>
          <a:xfrm>
            <a:off x="838200" y="1825625"/>
            <a:ext cx="10512388" cy="1693079"/>
          </a:xfrm>
        </p:spPr>
        <p:txBody>
          <a:bodyPr/>
          <a:lstStyle/>
          <a:p>
            <a:r>
              <a:rPr lang="en-US" dirty="0"/>
              <a:t>Non-homogeneous chemical composition -&gt; uneven light distribution</a:t>
            </a:r>
          </a:p>
          <a:p>
            <a:r>
              <a:rPr lang="en-US" dirty="0"/>
              <a:t>Wisconsin Ave. Construction -&gt; vibration -&gt; blurry image</a:t>
            </a:r>
          </a:p>
          <a:p>
            <a:r>
              <a:rPr lang="en-US" dirty="0"/>
              <a:t>Little-to-no positional context</a:t>
            </a:r>
          </a:p>
          <a:p>
            <a:endParaRPr lang="en-US" dirty="0"/>
          </a:p>
        </p:txBody>
      </p:sp>
      <p:sp>
        <p:nvSpPr>
          <p:cNvPr id="5" name="Slide Number Placeholder 4">
            <a:extLst>
              <a:ext uri="{FF2B5EF4-FFF2-40B4-BE49-F238E27FC236}">
                <a16:creationId xmlns:a16="http://schemas.microsoft.com/office/drawing/2014/main" id="{4E53C0C9-4365-9B42-9AB8-B495BCF74061}"/>
              </a:ext>
            </a:extLst>
          </p:cNvPr>
          <p:cNvSpPr>
            <a:spLocks noGrp="1"/>
          </p:cNvSpPr>
          <p:nvPr>
            <p:ph type="sldNum" sz="quarter" idx="12"/>
          </p:nvPr>
        </p:nvSpPr>
        <p:spPr/>
        <p:txBody>
          <a:bodyPr/>
          <a:lstStyle/>
          <a:p>
            <a:fld id="{AC4A8A7A-C35C-A14E-9545-C2850277D60D}" type="slidenum">
              <a:rPr lang="en-US" smtClean="0"/>
              <a:t>4</a:t>
            </a:fld>
            <a:endParaRPr lang="en-US"/>
          </a:p>
        </p:txBody>
      </p:sp>
    </p:spTree>
    <p:extLst>
      <p:ext uri="{BB962C8B-B14F-4D97-AF65-F5344CB8AC3E}">
        <p14:creationId xmlns:p14="http://schemas.microsoft.com/office/powerpoint/2010/main" val="289933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General Approach</a:t>
            </a:r>
          </a:p>
        </p:txBody>
      </p:sp>
      <p:pic>
        <p:nvPicPr>
          <p:cNvPr id="8" name="Picture 7">
            <a:extLst>
              <a:ext uri="{FF2B5EF4-FFF2-40B4-BE49-F238E27FC236}">
                <a16:creationId xmlns:a16="http://schemas.microsoft.com/office/drawing/2014/main" id="{51C4ECD1-1EE9-AA48-B8AC-ADF36D32E182}"/>
              </a:ext>
            </a:extLst>
          </p:cNvPr>
          <p:cNvPicPr>
            <a:picLocks noChangeAspect="1"/>
          </p:cNvPicPr>
          <p:nvPr/>
        </p:nvPicPr>
        <p:blipFill>
          <a:blip r:embed="rId3"/>
          <a:stretch>
            <a:fillRect/>
          </a:stretch>
        </p:blipFill>
        <p:spPr>
          <a:xfrm>
            <a:off x="393700" y="2063750"/>
            <a:ext cx="11404600" cy="2730500"/>
          </a:xfrm>
          <a:prstGeom prst="rect">
            <a:avLst/>
          </a:prstGeom>
        </p:spPr>
      </p:pic>
      <p:sp>
        <p:nvSpPr>
          <p:cNvPr id="9" name="Slide Number Placeholder 8">
            <a:extLst>
              <a:ext uri="{FF2B5EF4-FFF2-40B4-BE49-F238E27FC236}">
                <a16:creationId xmlns:a16="http://schemas.microsoft.com/office/drawing/2014/main" id="{F254F535-D592-0547-9267-0553A95DBCB8}"/>
              </a:ext>
            </a:extLst>
          </p:cNvPr>
          <p:cNvSpPr>
            <a:spLocks noGrp="1"/>
          </p:cNvSpPr>
          <p:nvPr>
            <p:ph type="sldNum" sz="quarter" idx="12"/>
          </p:nvPr>
        </p:nvSpPr>
        <p:spPr/>
        <p:txBody>
          <a:bodyPr/>
          <a:lstStyle/>
          <a:p>
            <a:fld id="{AC4A8A7A-C35C-A14E-9545-C2850277D60D}" type="slidenum">
              <a:rPr lang="en-US" smtClean="0"/>
              <a:t>5</a:t>
            </a:fld>
            <a:endParaRPr lang="en-US"/>
          </a:p>
        </p:txBody>
      </p:sp>
    </p:spTree>
    <p:extLst>
      <p:ext uri="{BB962C8B-B14F-4D97-AF65-F5344CB8AC3E}">
        <p14:creationId xmlns:p14="http://schemas.microsoft.com/office/powerpoint/2010/main" val="390597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Specific Approaches</a:t>
            </a:r>
          </a:p>
        </p:txBody>
      </p:sp>
      <p:sp>
        <p:nvSpPr>
          <p:cNvPr id="3" name="Content Placeholder 2">
            <a:extLst>
              <a:ext uri="{FF2B5EF4-FFF2-40B4-BE49-F238E27FC236}">
                <a16:creationId xmlns:a16="http://schemas.microsoft.com/office/drawing/2014/main" id="{F082081F-6223-BC43-89A7-CE883E65600D}"/>
              </a:ext>
            </a:extLst>
          </p:cNvPr>
          <p:cNvSpPr>
            <a:spLocks noGrp="1"/>
          </p:cNvSpPr>
          <p:nvPr>
            <p:ph idx="1"/>
          </p:nvPr>
        </p:nvSpPr>
        <p:spPr>
          <a:xfrm>
            <a:off x="838200" y="1825625"/>
            <a:ext cx="3765254" cy="4351338"/>
          </a:xfrm>
        </p:spPr>
        <p:txBody>
          <a:bodyPr>
            <a:normAutofit fontScale="92500" lnSpcReduction="10000"/>
          </a:bodyPr>
          <a:lstStyle/>
          <a:p>
            <a:endParaRPr lang="en-US" dirty="0"/>
          </a:p>
          <a:p>
            <a:r>
              <a:rPr lang="en-US" dirty="0"/>
              <a:t>GAN</a:t>
            </a:r>
          </a:p>
          <a:p>
            <a:pPr lvl="1"/>
            <a:r>
              <a:rPr lang="en-US" dirty="0"/>
              <a:t>Generative Adversarial Network</a:t>
            </a:r>
          </a:p>
          <a:p>
            <a:endParaRPr lang="en-US" dirty="0"/>
          </a:p>
          <a:p>
            <a:endParaRPr lang="en-US" dirty="0"/>
          </a:p>
          <a:p>
            <a:endParaRPr lang="en-US" dirty="0"/>
          </a:p>
          <a:p>
            <a:r>
              <a:rPr lang="en-US" dirty="0"/>
              <a:t>SLADS</a:t>
            </a:r>
          </a:p>
          <a:p>
            <a:pPr lvl="1"/>
            <a:r>
              <a:rPr lang="en-US" dirty="0"/>
              <a:t>Supervised Learning Approach for Dynamic Sampling</a:t>
            </a:r>
          </a:p>
        </p:txBody>
      </p:sp>
      <p:pic>
        <p:nvPicPr>
          <p:cNvPr id="6" name="Picture 5">
            <a:extLst>
              <a:ext uri="{FF2B5EF4-FFF2-40B4-BE49-F238E27FC236}">
                <a16:creationId xmlns:a16="http://schemas.microsoft.com/office/drawing/2014/main" id="{9885EF3C-D8D3-4846-A40F-F5828C9C7CD9}"/>
              </a:ext>
            </a:extLst>
          </p:cNvPr>
          <p:cNvPicPr>
            <a:picLocks noChangeAspect="1"/>
          </p:cNvPicPr>
          <p:nvPr/>
        </p:nvPicPr>
        <p:blipFill>
          <a:blip r:embed="rId3"/>
          <a:stretch>
            <a:fillRect/>
          </a:stretch>
        </p:blipFill>
        <p:spPr>
          <a:xfrm>
            <a:off x="4603454" y="2035406"/>
            <a:ext cx="6912514" cy="3976225"/>
          </a:xfrm>
          <a:prstGeom prst="rect">
            <a:avLst/>
          </a:prstGeom>
        </p:spPr>
      </p:pic>
      <p:sp>
        <p:nvSpPr>
          <p:cNvPr id="7" name="Slide Number Placeholder 6">
            <a:extLst>
              <a:ext uri="{FF2B5EF4-FFF2-40B4-BE49-F238E27FC236}">
                <a16:creationId xmlns:a16="http://schemas.microsoft.com/office/drawing/2014/main" id="{0148EFFE-6A35-B447-867A-32A7B891168D}"/>
              </a:ext>
            </a:extLst>
          </p:cNvPr>
          <p:cNvSpPr>
            <a:spLocks noGrp="1"/>
          </p:cNvSpPr>
          <p:nvPr>
            <p:ph type="sldNum" sz="quarter" idx="12"/>
          </p:nvPr>
        </p:nvSpPr>
        <p:spPr/>
        <p:txBody>
          <a:bodyPr/>
          <a:lstStyle/>
          <a:p>
            <a:fld id="{AC4A8A7A-C35C-A14E-9545-C2850277D60D}" type="slidenum">
              <a:rPr lang="en-US" smtClean="0"/>
              <a:t>6</a:t>
            </a:fld>
            <a:endParaRPr lang="en-US"/>
          </a:p>
        </p:txBody>
      </p:sp>
    </p:spTree>
    <p:extLst>
      <p:ext uri="{BB962C8B-B14F-4D97-AF65-F5344CB8AC3E}">
        <p14:creationId xmlns:p14="http://schemas.microsoft.com/office/powerpoint/2010/main" val="355442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SLADS</a:t>
            </a:r>
          </a:p>
        </p:txBody>
      </p:sp>
      <p:sp>
        <p:nvSpPr>
          <p:cNvPr id="9" name="Slide Number Placeholder 8">
            <a:extLst>
              <a:ext uri="{FF2B5EF4-FFF2-40B4-BE49-F238E27FC236}">
                <a16:creationId xmlns:a16="http://schemas.microsoft.com/office/drawing/2014/main" id="{059AF0E5-6C52-EB40-875D-738B6879F5CB}"/>
              </a:ext>
            </a:extLst>
          </p:cNvPr>
          <p:cNvSpPr>
            <a:spLocks noGrp="1"/>
          </p:cNvSpPr>
          <p:nvPr>
            <p:ph type="sldNum" sz="quarter" idx="12"/>
          </p:nvPr>
        </p:nvSpPr>
        <p:spPr/>
        <p:txBody>
          <a:bodyPr/>
          <a:lstStyle/>
          <a:p>
            <a:fld id="{AC4A8A7A-C35C-A14E-9545-C2850277D60D}" type="slidenum">
              <a:rPr lang="en-US" smtClean="0"/>
              <a:t>7</a:t>
            </a:fld>
            <a:endParaRPr lang="en-US"/>
          </a:p>
        </p:txBody>
      </p:sp>
      <p:pic>
        <p:nvPicPr>
          <p:cNvPr id="10" name="pancreatic_slads">
            <a:hlinkClick r:id="" action="ppaction://media"/>
            <a:extLst>
              <a:ext uri="{FF2B5EF4-FFF2-40B4-BE49-F238E27FC236}">
                <a16:creationId xmlns:a16="http://schemas.microsoft.com/office/drawing/2014/main" id="{2F42658E-9032-E541-9257-E640E7EED40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09189" y="369093"/>
            <a:ext cx="8074706" cy="3259025"/>
          </a:xfrm>
          <a:prstGeom prst="rect">
            <a:avLst/>
          </a:prstGeom>
        </p:spPr>
      </p:pic>
      <p:pic>
        <p:nvPicPr>
          <p:cNvPr id="11" name="sandstone_slads">
            <a:hlinkClick r:id="" action="ppaction://media"/>
            <a:extLst>
              <a:ext uri="{FF2B5EF4-FFF2-40B4-BE49-F238E27FC236}">
                <a16:creationId xmlns:a16="http://schemas.microsoft.com/office/drawing/2014/main" id="{FF7C2986-06B3-B84A-ADDF-38EF206493D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009189" y="3628118"/>
            <a:ext cx="8074706" cy="3229882"/>
          </a:xfrm>
          <a:prstGeom prst="rect">
            <a:avLst/>
          </a:prstGeom>
        </p:spPr>
      </p:pic>
    </p:spTree>
    <p:extLst>
      <p:ext uri="{BB962C8B-B14F-4D97-AF65-F5344CB8AC3E}">
        <p14:creationId xmlns:p14="http://schemas.microsoft.com/office/powerpoint/2010/main" val="20826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10"/>
                                        </p:tgtEl>
                                      </p:cBhvr>
                                    </p:cmd>
                                  </p:childTnLst>
                                </p:cTn>
                              </p:par>
                            </p:childTnLst>
                          </p:cTn>
                        </p:par>
                        <p:par>
                          <p:cTn id="7" fill="hold">
                            <p:stCondLst>
                              <p:cond delay="2550"/>
                            </p:stCondLst>
                            <p:childTnLst>
                              <p:par>
                                <p:cTn id="8" presetID="1" presetClass="mediacall" presetSubtype="0" fill="hold" nodeType="afterEffect">
                                  <p:stCondLst>
                                    <p:cond delay="0"/>
                                  </p:stCondLst>
                                  <p:childTnLst>
                                    <p:cmd type="call" cmd="playFrom(0.0)">
                                      <p:cBhvr>
                                        <p:cTn id="9" dur="25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video>
              <p:cMediaNode vol="80000">
                <p:cTn id="16"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Generative Adversarial Network - GAN</a:t>
            </a:r>
          </a:p>
        </p:txBody>
      </p:sp>
      <p:sp>
        <p:nvSpPr>
          <p:cNvPr id="3" name="Content Placeholder 2">
            <a:extLst>
              <a:ext uri="{FF2B5EF4-FFF2-40B4-BE49-F238E27FC236}">
                <a16:creationId xmlns:a16="http://schemas.microsoft.com/office/drawing/2014/main" id="{AB2B85C2-B8B9-0F45-B037-B639EB0F4435}"/>
              </a:ext>
            </a:extLst>
          </p:cNvPr>
          <p:cNvSpPr>
            <a:spLocks noGrp="1"/>
          </p:cNvSpPr>
          <p:nvPr>
            <p:ph idx="1"/>
          </p:nvPr>
        </p:nvSpPr>
        <p:spPr>
          <a:xfrm>
            <a:off x="838200" y="1825625"/>
            <a:ext cx="4154714" cy="4351338"/>
          </a:xfrm>
        </p:spPr>
        <p:txBody>
          <a:bodyPr/>
          <a:lstStyle/>
          <a:p>
            <a:r>
              <a:rPr lang="en-US" dirty="0"/>
              <a:t>GAN - 2014</a:t>
            </a:r>
          </a:p>
          <a:p>
            <a:pPr lvl="1"/>
            <a:r>
              <a:rPr lang="en-US" dirty="0"/>
              <a:t>Generator NN</a:t>
            </a:r>
          </a:p>
          <a:p>
            <a:pPr lvl="1"/>
            <a:r>
              <a:rPr lang="en-US" dirty="0"/>
              <a:t>Discriminator NN</a:t>
            </a:r>
          </a:p>
          <a:p>
            <a:r>
              <a:rPr lang="en-US" dirty="0"/>
              <a:t>Deep Convolutional GAN (DCGAN) - 2018</a:t>
            </a:r>
          </a:p>
          <a:p>
            <a:pPr lvl="1"/>
            <a:r>
              <a:rPr lang="en-US" dirty="0"/>
              <a:t>Convolutional windows for 2D data</a:t>
            </a:r>
          </a:p>
          <a:p>
            <a:r>
              <a:rPr lang="en-US" dirty="0"/>
              <a:t>Initial MNIST Testing</a:t>
            </a:r>
          </a:p>
        </p:txBody>
      </p:sp>
      <p:grpSp>
        <p:nvGrpSpPr>
          <p:cNvPr id="13" name="Group 12">
            <a:extLst>
              <a:ext uri="{FF2B5EF4-FFF2-40B4-BE49-F238E27FC236}">
                <a16:creationId xmlns:a16="http://schemas.microsoft.com/office/drawing/2014/main" id="{E4527E43-1B4D-AD44-A35E-C3309D410ED3}"/>
              </a:ext>
            </a:extLst>
          </p:cNvPr>
          <p:cNvGrpSpPr/>
          <p:nvPr/>
        </p:nvGrpSpPr>
        <p:grpSpPr>
          <a:xfrm>
            <a:off x="5483066" y="1841160"/>
            <a:ext cx="6389620" cy="3794351"/>
            <a:chOff x="5192780" y="1604963"/>
            <a:chExt cx="8174876" cy="4572000"/>
          </a:xfrm>
        </p:grpSpPr>
        <p:pic>
          <p:nvPicPr>
            <p:cNvPr id="7" name="Picture 6">
              <a:extLst>
                <a:ext uri="{FF2B5EF4-FFF2-40B4-BE49-F238E27FC236}">
                  <a16:creationId xmlns:a16="http://schemas.microsoft.com/office/drawing/2014/main" id="{D29BAB56-2DC3-B243-9F45-AC9B6F97AA34}"/>
                </a:ext>
              </a:extLst>
            </p:cNvPr>
            <p:cNvPicPr>
              <a:picLocks noChangeAspect="1"/>
            </p:cNvPicPr>
            <p:nvPr/>
          </p:nvPicPr>
          <p:blipFill>
            <a:blip r:embed="rId3"/>
            <a:stretch>
              <a:fillRect/>
            </a:stretch>
          </p:blipFill>
          <p:spPr>
            <a:xfrm>
              <a:off x="5192780" y="3890963"/>
              <a:ext cx="3471970" cy="2286000"/>
            </a:xfrm>
            <a:prstGeom prst="rect">
              <a:avLst/>
            </a:prstGeom>
          </p:spPr>
        </p:pic>
        <p:pic>
          <p:nvPicPr>
            <p:cNvPr id="9" name="Picture 8">
              <a:extLst>
                <a:ext uri="{FF2B5EF4-FFF2-40B4-BE49-F238E27FC236}">
                  <a16:creationId xmlns:a16="http://schemas.microsoft.com/office/drawing/2014/main" id="{1BABF84C-AEB1-E44A-AE01-A247400F295B}"/>
                </a:ext>
              </a:extLst>
            </p:cNvPr>
            <p:cNvPicPr>
              <a:picLocks noChangeAspect="1"/>
            </p:cNvPicPr>
            <p:nvPr/>
          </p:nvPicPr>
          <p:blipFill>
            <a:blip r:embed="rId4"/>
            <a:stretch>
              <a:fillRect/>
            </a:stretch>
          </p:blipFill>
          <p:spPr>
            <a:xfrm>
              <a:off x="5192780" y="1604963"/>
              <a:ext cx="3471970" cy="2286000"/>
            </a:xfrm>
            <a:prstGeom prst="rect">
              <a:avLst/>
            </a:prstGeom>
          </p:spPr>
        </p:pic>
        <p:pic>
          <p:nvPicPr>
            <p:cNvPr id="11" name="Picture 10">
              <a:extLst>
                <a:ext uri="{FF2B5EF4-FFF2-40B4-BE49-F238E27FC236}">
                  <a16:creationId xmlns:a16="http://schemas.microsoft.com/office/drawing/2014/main" id="{9B521616-D793-F449-937A-83E2F2E784F8}"/>
                </a:ext>
              </a:extLst>
            </p:cNvPr>
            <p:cNvPicPr>
              <a:picLocks noChangeAspect="1"/>
            </p:cNvPicPr>
            <p:nvPr/>
          </p:nvPicPr>
          <p:blipFill>
            <a:blip r:embed="rId5"/>
            <a:stretch>
              <a:fillRect/>
            </a:stretch>
          </p:blipFill>
          <p:spPr>
            <a:xfrm>
              <a:off x="8664749" y="1604963"/>
              <a:ext cx="4702907" cy="4567920"/>
            </a:xfrm>
            <a:prstGeom prst="rect">
              <a:avLst/>
            </a:prstGeom>
          </p:spPr>
        </p:pic>
      </p:grpSp>
      <p:sp>
        <p:nvSpPr>
          <p:cNvPr id="14" name="Slide Number Placeholder 13">
            <a:extLst>
              <a:ext uri="{FF2B5EF4-FFF2-40B4-BE49-F238E27FC236}">
                <a16:creationId xmlns:a16="http://schemas.microsoft.com/office/drawing/2014/main" id="{2F00A9FE-AEA2-7647-BE69-3F4B453A72F0}"/>
              </a:ext>
            </a:extLst>
          </p:cNvPr>
          <p:cNvSpPr>
            <a:spLocks noGrp="1"/>
          </p:cNvSpPr>
          <p:nvPr>
            <p:ph type="sldNum" sz="quarter" idx="12"/>
          </p:nvPr>
        </p:nvSpPr>
        <p:spPr/>
        <p:txBody>
          <a:bodyPr/>
          <a:lstStyle/>
          <a:p>
            <a:fld id="{AC4A8A7A-C35C-A14E-9545-C2850277D60D}" type="slidenum">
              <a:rPr lang="en-US" smtClean="0"/>
              <a:t>8</a:t>
            </a:fld>
            <a:endParaRPr lang="en-US"/>
          </a:p>
        </p:txBody>
      </p:sp>
    </p:spTree>
    <p:extLst>
      <p:ext uri="{BB962C8B-B14F-4D97-AF65-F5344CB8AC3E}">
        <p14:creationId xmlns:p14="http://schemas.microsoft.com/office/powerpoint/2010/main" val="195639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70A2-05E8-C143-9C22-62AC7F45701C}"/>
              </a:ext>
            </a:extLst>
          </p:cNvPr>
          <p:cNvSpPr>
            <a:spLocks noGrp="1"/>
          </p:cNvSpPr>
          <p:nvPr>
            <p:ph type="title"/>
          </p:nvPr>
        </p:nvSpPr>
        <p:spPr/>
        <p:txBody>
          <a:bodyPr/>
          <a:lstStyle/>
          <a:p>
            <a:r>
              <a:rPr lang="en-US" dirty="0"/>
              <a:t>WDC-GLANDSS</a:t>
            </a:r>
          </a:p>
        </p:txBody>
      </p:sp>
      <p:sp>
        <p:nvSpPr>
          <p:cNvPr id="3" name="Content Placeholder 2">
            <a:extLst>
              <a:ext uri="{FF2B5EF4-FFF2-40B4-BE49-F238E27FC236}">
                <a16:creationId xmlns:a16="http://schemas.microsoft.com/office/drawing/2014/main" id="{AB2B85C2-B8B9-0F45-B037-B639EB0F4435}"/>
              </a:ext>
            </a:extLst>
          </p:cNvPr>
          <p:cNvSpPr>
            <a:spLocks noGrp="1"/>
          </p:cNvSpPr>
          <p:nvPr>
            <p:ph idx="1"/>
          </p:nvPr>
        </p:nvSpPr>
        <p:spPr>
          <a:xfrm>
            <a:off x="838200" y="1825625"/>
            <a:ext cx="3966029" cy="2420456"/>
          </a:xfrm>
        </p:spPr>
        <p:txBody>
          <a:bodyPr/>
          <a:lstStyle/>
          <a:p>
            <a:r>
              <a:rPr lang="en-US" sz="2400" dirty="0"/>
              <a:t>Wasserstein GAN (WGAN)</a:t>
            </a:r>
          </a:p>
          <a:p>
            <a:pPr lvl="1"/>
            <a:r>
              <a:rPr lang="en-US" sz="2000" dirty="0"/>
              <a:t>Reduce mode collapse</a:t>
            </a:r>
          </a:p>
          <a:p>
            <a:pPr lvl="1"/>
            <a:r>
              <a:rPr lang="en-US" sz="2000" dirty="0"/>
              <a:t>Eliminate momentum based training</a:t>
            </a:r>
          </a:p>
          <a:p>
            <a:r>
              <a:rPr lang="en-US" sz="2400" dirty="0"/>
              <a:t>WDC-GLANDSS  = SLADS+DCGAN+WGAN</a:t>
            </a:r>
          </a:p>
          <a:p>
            <a:pPr lvl="1"/>
            <a:endParaRPr lang="en-US" dirty="0"/>
          </a:p>
        </p:txBody>
      </p:sp>
      <p:pic>
        <p:nvPicPr>
          <p:cNvPr id="6" name="Picture 5">
            <a:extLst>
              <a:ext uri="{FF2B5EF4-FFF2-40B4-BE49-F238E27FC236}">
                <a16:creationId xmlns:a16="http://schemas.microsoft.com/office/drawing/2014/main" id="{6058845D-6F5C-9549-A975-580F178C43D1}"/>
              </a:ext>
            </a:extLst>
          </p:cNvPr>
          <p:cNvPicPr>
            <a:picLocks noChangeAspect="1"/>
          </p:cNvPicPr>
          <p:nvPr/>
        </p:nvPicPr>
        <p:blipFill>
          <a:blip r:embed="rId3"/>
          <a:stretch>
            <a:fillRect/>
          </a:stretch>
        </p:blipFill>
        <p:spPr>
          <a:xfrm>
            <a:off x="1684515" y="4246081"/>
            <a:ext cx="8822970" cy="2420937"/>
          </a:xfrm>
          <a:prstGeom prst="rect">
            <a:avLst/>
          </a:prstGeom>
        </p:spPr>
      </p:pic>
      <p:pic>
        <p:nvPicPr>
          <p:cNvPr id="8" name="Picture 7">
            <a:extLst>
              <a:ext uri="{FF2B5EF4-FFF2-40B4-BE49-F238E27FC236}">
                <a16:creationId xmlns:a16="http://schemas.microsoft.com/office/drawing/2014/main" id="{D5BB1AE2-78C9-B040-9E19-785601C0306F}"/>
              </a:ext>
            </a:extLst>
          </p:cNvPr>
          <p:cNvPicPr>
            <a:picLocks noChangeAspect="1"/>
          </p:cNvPicPr>
          <p:nvPr/>
        </p:nvPicPr>
        <p:blipFill>
          <a:blip r:embed="rId4"/>
          <a:stretch>
            <a:fillRect/>
          </a:stretch>
        </p:blipFill>
        <p:spPr>
          <a:xfrm>
            <a:off x="5389735" y="1825625"/>
            <a:ext cx="6597433" cy="1469119"/>
          </a:xfrm>
          <a:prstGeom prst="rect">
            <a:avLst/>
          </a:prstGeom>
        </p:spPr>
      </p:pic>
      <p:sp>
        <p:nvSpPr>
          <p:cNvPr id="9" name="Slide Number Placeholder 8">
            <a:extLst>
              <a:ext uri="{FF2B5EF4-FFF2-40B4-BE49-F238E27FC236}">
                <a16:creationId xmlns:a16="http://schemas.microsoft.com/office/drawing/2014/main" id="{B973B00F-2F60-184D-BDB7-2CEC44DC7B88}"/>
              </a:ext>
            </a:extLst>
          </p:cNvPr>
          <p:cNvSpPr>
            <a:spLocks noGrp="1"/>
          </p:cNvSpPr>
          <p:nvPr>
            <p:ph type="sldNum" sz="quarter" idx="12"/>
          </p:nvPr>
        </p:nvSpPr>
        <p:spPr/>
        <p:txBody>
          <a:bodyPr/>
          <a:lstStyle/>
          <a:p>
            <a:fld id="{AC4A8A7A-C35C-A14E-9545-C2850277D60D}" type="slidenum">
              <a:rPr lang="en-US" smtClean="0"/>
              <a:t>9</a:t>
            </a:fld>
            <a:endParaRPr lang="en-US"/>
          </a:p>
        </p:txBody>
      </p:sp>
    </p:spTree>
    <p:extLst>
      <p:ext uri="{BB962C8B-B14F-4D97-AF65-F5344CB8AC3E}">
        <p14:creationId xmlns:p14="http://schemas.microsoft.com/office/powerpoint/2010/main" val="684750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832</Words>
  <Application>Microsoft Macintosh PowerPoint</Application>
  <PresentationFormat>Widescreen</PresentationFormat>
  <Paragraphs>108</Paragraphs>
  <Slides>18</Slides>
  <Notes>18</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Times New Roman</vt:lpstr>
      <vt:lpstr>Office Theme</vt:lpstr>
      <vt:lpstr>Wasserstein Deep Convolutional Generative Learning Adversarial Network for  Dynamic Sparse Sampling  (WDC-GLANDSS) </vt:lpstr>
      <vt:lpstr>Motivation - Scanning Problem</vt:lpstr>
      <vt:lpstr>Motivation - Side Problem</vt:lpstr>
      <vt:lpstr>Motivation - Side Problem</vt:lpstr>
      <vt:lpstr>General Approach</vt:lpstr>
      <vt:lpstr>Specific Approaches</vt:lpstr>
      <vt:lpstr>SLADS</vt:lpstr>
      <vt:lpstr>Generative Adversarial Network - GAN</vt:lpstr>
      <vt:lpstr>WDC-GLANDSS</vt:lpstr>
      <vt:lpstr>WDC-GLANDSS</vt:lpstr>
      <vt:lpstr>WDC-GLANDSS</vt:lpstr>
      <vt:lpstr>SLADS Results – Pancreatic Islets Reconstruction</vt:lpstr>
      <vt:lpstr>WDC-GLANDSS Results – Pancreatic Islets Reconstruction</vt:lpstr>
      <vt:lpstr>SLADS Results – Sandstone Reconstruction</vt:lpstr>
      <vt:lpstr>WDC-GLANDSS Results – Sandstone Reconstruction</vt:lpstr>
      <vt:lpstr>Results – Sandstone Masking</vt:lpstr>
      <vt:lpstr>The Future</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Wasserstein Deep Convolutional Generative Learning Adversarial Network for  Dynamic Sparse Sampling  (WDC-GLANDSS)  </dc:title>
  <dc:creator>Microsoft Office User</dc:creator>
  <cp:lastModifiedBy>Microsoft Office User</cp:lastModifiedBy>
  <cp:revision>27</cp:revision>
  <cp:lastPrinted>2019-05-01T17:54:09Z</cp:lastPrinted>
  <dcterms:created xsi:type="dcterms:W3CDTF">2019-05-01T06:56:55Z</dcterms:created>
  <dcterms:modified xsi:type="dcterms:W3CDTF">2019-05-01T18:00:08Z</dcterms:modified>
</cp:coreProperties>
</file>